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64" r:id="rId5"/>
    <p:sldId id="259" r:id="rId6"/>
    <p:sldId id="260" r:id="rId7"/>
    <p:sldId id="261" r:id="rId8"/>
    <p:sldId id="262" r:id="rId9"/>
    <p:sldId id="265" r:id="rId10"/>
    <p:sldId id="263" r:id="rId11"/>
  </p:sldIdLst>
  <p:sldSz cx="18288000" cy="10287000"/>
  <p:notesSz cx="6858000" cy="9144000"/>
  <p:embeddedFontLst>
    <p:embeddedFont>
      <p:font typeface="Arimo Bold" panose="020B0704020202020204" pitchFamily="34" charset="0"/>
      <p:regular r:id="rId13"/>
      <p:bold r:id="rId14"/>
    </p:embeddedFont>
    <p:embeddedFont>
      <p:font typeface="Calibri" panose="020F0502020204030204" pitchFamily="34" charset="0"/>
      <p:regular r:id="rId15"/>
      <p:bold r:id="rId16"/>
      <p:italic r:id="rId17"/>
      <p:boldItalic r:id="rId18"/>
    </p:embeddedFont>
    <p:embeddedFont>
      <p:font typeface="Open Sans" panose="020B0606030504020204" pitchFamily="34" charset="0"/>
      <p:regular r:id="rId19"/>
      <p:bold r:id="rId20"/>
      <p:italic r:id="rId21"/>
      <p:boldItalic r:id="rId22"/>
    </p:embeddedFont>
    <p:embeddedFont>
      <p:font typeface="Open Sans Bold" pitchFamily="2" charset="0"/>
      <p:regular r:id="rId23"/>
      <p:bold r:id="rId24"/>
    </p:embeddedFont>
    <p:embeddedFont>
      <p:font typeface="Open Sans Bold Bold" pitchFamily="2" charset="0"/>
      <p:regular r:id="rId25"/>
      <p:bold r:id="rId26"/>
    </p:embeddedFont>
    <p:embeddedFont>
      <p:font typeface="Open Sans Light" panose="020B0306030504020204" pitchFamily="34" charset="0"/>
      <p:regular r:id="rId27"/>
      <p:italic r:id="rId28"/>
    </p:embeddedFont>
    <p:embeddedFont>
      <p:font typeface="Open Sans Light Bold" panose="020B0806030504020204" pitchFamily="34" charset="0"/>
      <p:regular r:id="rId29"/>
      <p:bold r:id="rId30"/>
    </p:embeddedFont>
    <p:embeddedFont>
      <p:font typeface="Open Sauce" pitchFamily="2" charset="77"/>
      <p:regular r:id="rId31"/>
    </p:embeddedFont>
    <p:embeddedFont>
      <p:font typeface="Open Sauce Bold" pitchFamily="2" charset="77"/>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26" autoAdjust="0"/>
  </p:normalViewPr>
  <p:slideViewPr>
    <p:cSldViewPr>
      <p:cViewPr>
        <p:scale>
          <a:sx n="56" d="100"/>
          <a:sy n="56" d="100"/>
        </p:scale>
        <p:origin x="2184" y="9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5CD04-9DB5-4CD9-A1A5-3E86C2B3D59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BA726EF-9C8D-4295-BF71-F9468B087DD5}">
      <dgm:prSet custT="1"/>
      <dgm:spPr/>
      <dgm:t>
        <a:bodyPr/>
        <a:lstStyle/>
        <a:p>
          <a:r>
            <a:rPr lang="en-US" sz="3200" b="1" dirty="0">
              <a:latin typeface="Courier" pitchFamily="2" charset="0"/>
            </a:rPr>
            <a:t>Interface</a:t>
          </a:r>
          <a:r>
            <a:rPr lang="en-US" sz="3200" dirty="0"/>
            <a:t> is a high-level abstraction for creating applications</a:t>
          </a:r>
        </a:p>
      </dgm:t>
    </dgm:pt>
    <dgm:pt modelId="{C0FE6B19-488F-426B-A58E-89B14EB08F2B}" type="parTrans" cxnId="{AB3CA5A5-2112-4CF8-95DF-B22A6E0ECDBD}">
      <dgm:prSet/>
      <dgm:spPr/>
      <dgm:t>
        <a:bodyPr/>
        <a:lstStyle/>
        <a:p>
          <a:endParaRPr lang="en-US"/>
        </a:p>
      </dgm:t>
    </dgm:pt>
    <dgm:pt modelId="{4DAB35A0-A7F1-4B5C-B9A4-75A7AB730F06}" type="sibTrans" cxnId="{AB3CA5A5-2112-4CF8-95DF-B22A6E0ECDBD}">
      <dgm:prSet/>
      <dgm:spPr/>
      <dgm:t>
        <a:bodyPr/>
        <a:lstStyle/>
        <a:p>
          <a:endParaRPr lang="en-US"/>
        </a:p>
      </dgm:t>
    </dgm:pt>
    <dgm:pt modelId="{03E56771-CADB-4100-B04D-0B4752053AF5}">
      <dgm:prSet custT="1"/>
      <dgm:spPr/>
      <dgm:t>
        <a:bodyPr/>
        <a:lstStyle/>
        <a:p>
          <a:r>
            <a:rPr lang="en-US" sz="3200" b="1" dirty="0"/>
            <a:t>Blocks</a:t>
          </a:r>
          <a:r>
            <a:rPr lang="en-US" sz="3200" dirty="0"/>
            <a:t> is a low-level API for designing applications with more flexible layouts and provides greater customizability</a:t>
          </a:r>
        </a:p>
      </dgm:t>
    </dgm:pt>
    <dgm:pt modelId="{EB039573-B0C7-4E88-909E-65ED5CB3A27D}" type="parTrans" cxnId="{86B82921-C006-4EE7-A7B3-E2A8886E7766}">
      <dgm:prSet/>
      <dgm:spPr/>
      <dgm:t>
        <a:bodyPr/>
        <a:lstStyle/>
        <a:p>
          <a:endParaRPr lang="en-US"/>
        </a:p>
      </dgm:t>
    </dgm:pt>
    <dgm:pt modelId="{5C92DAC4-93B9-4D61-83D1-AAABAF34E74E}" type="sibTrans" cxnId="{86B82921-C006-4EE7-A7B3-E2A8886E7766}">
      <dgm:prSet/>
      <dgm:spPr/>
      <dgm:t>
        <a:bodyPr/>
        <a:lstStyle/>
        <a:p>
          <a:endParaRPr lang="en-US"/>
        </a:p>
      </dgm:t>
    </dgm:pt>
    <dgm:pt modelId="{4D41A079-56FA-4BA7-89B4-23DFF69FAC9E}" type="pres">
      <dgm:prSet presAssocID="{EB75CD04-9DB5-4CD9-A1A5-3E86C2B3D598}" presName="root" presStyleCnt="0">
        <dgm:presLayoutVars>
          <dgm:dir/>
          <dgm:resizeHandles val="exact"/>
        </dgm:presLayoutVars>
      </dgm:prSet>
      <dgm:spPr/>
    </dgm:pt>
    <dgm:pt modelId="{5EC290FC-7131-486D-A298-32728D154723}" type="pres">
      <dgm:prSet presAssocID="{4BA726EF-9C8D-4295-BF71-F9468B087DD5}" presName="compNode" presStyleCnt="0"/>
      <dgm:spPr/>
    </dgm:pt>
    <dgm:pt modelId="{E6ADB222-3527-455A-AAD7-1EA6A5F106E9}" type="pres">
      <dgm:prSet presAssocID="{4BA726EF-9C8D-4295-BF71-F9468B087D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A249473C-F1CE-45F4-B0B6-3D454677056C}" type="pres">
      <dgm:prSet presAssocID="{4BA726EF-9C8D-4295-BF71-F9468B087DD5}" presName="spaceRect" presStyleCnt="0"/>
      <dgm:spPr/>
    </dgm:pt>
    <dgm:pt modelId="{55872BE8-5338-442E-9848-2D9663CF36EF}" type="pres">
      <dgm:prSet presAssocID="{4BA726EF-9C8D-4295-BF71-F9468B087DD5}" presName="textRect" presStyleLbl="revTx" presStyleIdx="0" presStyleCnt="2">
        <dgm:presLayoutVars>
          <dgm:chMax val="1"/>
          <dgm:chPref val="1"/>
        </dgm:presLayoutVars>
      </dgm:prSet>
      <dgm:spPr/>
    </dgm:pt>
    <dgm:pt modelId="{242DAA12-19B6-4D93-BE8D-D24A70133A76}" type="pres">
      <dgm:prSet presAssocID="{4DAB35A0-A7F1-4B5C-B9A4-75A7AB730F06}" presName="sibTrans" presStyleCnt="0"/>
      <dgm:spPr/>
    </dgm:pt>
    <dgm:pt modelId="{B452044E-9FD7-4F5E-B39C-892D19276E18}" type="pres">
      <dgm:prSet presAssocID="{03E56771-CADB-4100-B04D-0B4752053AF5}" presName="compNode" presStyleCnt="0"/>
      <dgm:spPr/>
    </dgm:pt>
    <dgm:pt modelId="{E5FB4401-E413-4F4D-822F-68709F5C2038}" type="pres">
      <dgm:prSet presAssocID="{03E56771-CADB-4100-B04D-0B4752053AF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949FF2A-B778-42A2-9155-E50B1478FD9D}" type="pres">
      <dgm:prSet presAssocID="{03E56771-CADB-4100-B04D-0B4752053AF5}" presName="spaceRect" presStyleCnt="0"/>
      <dgm:spPr/>
    </dgm:pt>
    <dgm:pt modelId="{37473282-944F-42A8-B795-D8F1422AC60B}" type="pres">
      <dgm:prSet presAssocID="{03E56771-CADB-4100-B04D-0B4752053AF5}" presName="textRect" presStyleLbl="revTx" presStyleIdx="1" presStyleCnt="2">
        <dgm:presLayoutVars>
          <dgm:chMax val="1"/>
          <dgm:chPref val="1"/>
        </dgm:presLayoutVars>
      </dgm:prSet>
      <dgm:spPr/>
    </dgm:pt>
  </dgm:ptLst>
  <dgm:cxnLst>
    <dgm:cxn modelId="{E87D2009-D2C7-404D-B13C-9EE137D31C32}" type="presOf" srcId="{03E56771-CADB-4100-B04D-0B4752053AF5}" destId="{37473282-944F-42A8-B795-D8F1422AC60B}" srcOrd="0" destOrd="0" presId="urn:microsoft.com/office/officeart/2018/2/layout/IconLabelList"/>
    <dgm:cxn modelId="{86B82921-C006-4EE7-A7B3-E2A8886E7766}" srcId="{EB75CD04-9DB5-4CD9-A1A5-3E86C2B3D598}" destId="{03E56771-CADB-4100-B04D-0B4752053AF5}" srcOrd="1" destOrd="0" parTransId="{EB039573-B0C7-4E88-909E-65ED5CB3A27D}" sibTransId="{5C92DAC4-93B9-4D61-83D1-AAABAF34E74E}"/>
    <dgm:cxn modelId="{CFEB9892-8E25-4346-AD0B-BA835FC24BA2}" type="presOf" srcId="{EB75CD04-9DB5-4CD9-A1A5-3E86C2B3D598}" destId="{4D41A079-56FA-4BA7-89B4-23DFF69FAC9E}" srcOrd="0" destOrd="0" presId="urn:microsoft.com/office/officeart/2018/2/layout/IconLabelList"/>
    <dgm:cxn modelId="{AB3CA5A5-2112-4CF8-95DF-B22A6E0ECDBD}" srcId="{EB75CD04-9DB5-4CD9-A1A5-3E86C2B3D598}" destId="{4BA726EF-9C8D-4295-BF71-F9468B087DD5}" srcOrd="0" destOrd="0" parTransId="{C0FE6B19-488F-426B-A58E-89B14EB08F2B}" sibTransId="{4DAB35A0-A7F1-4B5C-B9A4-75A7AB730F06}"/>
    <dgm:cxn modelId="{4042EBE7-79FA-4503-BF57-01FA63952B56}" type="presOf" srcId="{4BA726EF-9C8D-4295-BF71-F9468B087DD5}" destId="{55872BE8-5338-442E-9848-2D9663CF36EF}" srcOrd="0" destOrd="0" presId="urn:microsoft.com/office/officeart/2018/2/layout/IconLabelList"/>
    <dgm:cxn modelId="{080929AF-7D1E-49D0-AEDE-FEC21A7FF7A0}" type="presParOf" srcId="{4D41A079-56FA-4BA7-89B4-23DFF69FAC9E}" destId="{5EC290FC-7131-486D-A298-32728D154723}" srcOrd="0" destOrd="0" presId="urn:microsoft.com/office/officeart/2018/2/layout/IconLabelList"/>
    <dgm:cxn modelId="{5B689B51-D5FD-483B-A4A9-DD5944C0A0E2}" type="presParOf" srcId="{5EC290FC-7131-486D-A298-32728D154723}" destId="{E6ADB222-3527-455A-AAD7-1EA6A5F106E9}" srcOrd="0" destOrd="0" presId="urn:microsoft.com/office/officeart/2018/2/layout/IconLabelList"/>
    <dgm:cxn modelId="{4F51D3E2-5F5A-4584-A287-5F96940EEC9E}" type="presParOf" srcId="{5EC290FC-7131-486D-A298-32728D154723}" destId="{A249473C-F1CE-45F4-B0B6-3D454677056C}" srcOrd="1" destOrd="0" presId="urn:microsoft.com/office/officeart/2018/2/layout/IconLabelList"/>
    <dgm:cxn modelId="{E282E130-8D22-4D0D-85A7-1615803CE164}" type="presParOf" srcId="{5EC290FC-7131-486D-A298-32728D154723}" destId="{55872BE8-5338-442E-9848-2D9663CF36EF}" srcOrd="2" destOrd="0" presId="urn:microsoft.com/office/officeart/2018/2/layout/IconLabelList"/>
    <dgm:cxn modelId="{30C57EBC-E370-48DF-90A6-979A09E31202}" type="presParOf" srcId="{4D41A079-56FA-4BA7-89B4-23DFF69FAC9E}" destId="{242DAA12-19B6-4D93-BE8D-D24A70133A76}" srcOrd="1" destOrd="0" presId="urn:microsoft.com/office/officeart/2018/2/layout/IconLabelList"/>
    <dgm:cxn modelId="{91B329BD-393B-40E8-82C2-68F8B308D0CB}" type="presParOf" srcId="{4D41A079-56FA-4BA7-89B4-23DFF69FAC9E}" destId="{B452044E-9FD7-4F5E-B39C-892D19276E18}" srcOrd="2" destOrd="0" presId="urn:microsoft.com/office/officeart/2018/2/layout/IconLabelList"/>
    <dgm:cxn modelId="{5D3C002F-2C94-419E-9FE2-D46AD2D76FDD}" type="presParOf" srcId="{B452044E-9FD7-4F5E-B39C-892D19276E18}" destId="{E5FB4401-E413-4F4D-822F-68709F5C2038}" srcOrd="0" destOrd="0" presId="urn:microsoft.com/office/officeart/2018/2/layout/IconLabelList"/>
    <dgm:cxn modelId="{39A70097-40BB-4441-943F-43EE2DD2CE1C}" type="presParOf" srcId="{B452044E-9FD7-4F5E-B39C-892D19276E18}" destId="{9949FF2A-B778-42A2-9155-E50B1478FD9D}" srcOrd="1" destOrd="0" presId="urn:microsoft.com/office/officeart/2018/2/layout/IconLabelList"/>
    <dgm:cxn modelId="{30741580-5018-4937-8A39-540877032C9F}" type="presParOf" srcId="{B452044E-9FD7-4F5E-B39C-892D19276E18}" destId="{37473282-944F-42A8-B795-D8F1422AC60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DB222-3527-455A-AAD7-1EA6A5F106E9}">
      <dsp:nvSpPr>
        <dsp:cNvPr id="0" name=""/>
        <dsp:cNvSpPr/>
      </dsp:nvSpPr>
      <dsp:spPr>
        <a:xfrm>
          <a:off x="6452846" y="96778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872BE8-5338-442E-9848-2D9663CF36EF}">
      <dsp:nvSpPr>
        <dsp:cNvPr id="0" name=""/>
        <dsp:cNvSpPr/>
      </dsp:nvSpPr>
      <dsp:spPr>
        <a:xfrm>
          <a:off x="5264846" y="3649501"/>
          <a:ext cx="4320000" cy="223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pPr>
          <a:r>
            <a:rPr lang="en-US" sz="3200" b="1" kern="1200" dirty="0">
              <a:latin typeface="Courier" pitchFamily="2" charset="0"/>
            </a:rPr>
            <a:t>Interface</a:t>
          </a:r>
          <a:r>
            <a:rPr lang="en-US" sz="3200" kern="1200" dirty="0"/>
            <a:t> is a high-level abstraction for creating applications</a:t>
          </a:r>
        </a:p>
      </dsp:txBody>
      <dsp:txXfrm>
        <a:off x="5264846" y="3649501"/>
        <a:ext cx="4320000" cy="2235937"/>
      </dsp:txXfrm>
    </dsp:sp>
    <dsp:sp modelId="{E5FB4401-E413-4F4D-822F-68709F5C2038}">
      <dsp:nvSpPr>
        <dsp:cNvPr id="0" name=""/>
        <dsp:cNvSpPr/>
      </dsp:nvSpPr>
      <dsp:spPr>
        <a:xfrm>
          <a:off x="11528846" y="96778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473282-944F-42A8-B795-D8F1422AC60B}">
      <dsp:nvSpPr>
        <dsp:cNvPr id="0" name=""/>
        <dsp:cNvSpPr/>
      </dsp:nvSpPr>
      <dsp:spPr>
        <a:xfrm>
          <a:off x="10340846" y="3649501"/>
          <a:ext cx="4320000" cy="223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pPr>
          <a:r>
            <a:rPr lang="en-US" sz="3200" b="1" kern="1200" dirty="0"/>
            <a:t>Blocks</a:t>
          </a:r>
          <a:r>
            <a:rPr lang="en-US" sz="3200" kern="1200" dirty="0"/>
            <a:t> is a low-level API for designing applications with more flexible layouts and provides greater customizability</a:t>
          </a:r>
        </a:p>
      </dsp:txBody>
      <dsp:txXfrm>
        <a:off x="10340846" y="3649501"/>
        <a:ext cx="4320000" cy="223593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70EE9-59CF-0440-AE8B-A3A36595092B}" type="datetimeFigureOut">
              <a:rPr lang="en-US" smtClean="0"/>
              <a:t>5/18/22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B7EF10-3FE9-5C4F-95CC-2731F4E19BB9}" type="slidenum">
              <a:rPr lang="en-US" smtClean="0"/>
              <a:t>‹#›</a:t>
            </a:fld>
            <a:endParaRPr lang="en-US"/>
          </a:p>
        </p:txBody>
      </p:sp>
    </p:spTree>
    <p:extLst>
      <p:ext uri="{BB962C8B-B14F-4D97-AF65-F5344CB8AC3E}">
        <p14:creationId xmlns:p14="http://schemas.microsoft.com/office/powerpoint/2010/main" val="4270265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7EF10-3FE9-5C4F-95CC-2731F4E19BB9}" type="slidenum">
              <a:rPr lang="en-US" smtClean="0"/>
              <a:t>9</a:t>
            </a:fld>
            <a:endParaRPr lang="en-US"/>
          </a:p>
        </p:txBody>
      </p:sp>
    </p:spTree>
    <p:extLst>
      <p:ext uri="{BB962C8B-B14F-4D97-AF65-F5344CB8AC3E}">
        <p14:creationId xmlns:p14="http://schemas.microsoft.com/office/powerpoint/2010/main" val="341886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3.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hyperlink" Target="https://hf.space/gradioiframe/course-demos/remove-bg-original/+" TargetMode="Externa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hyperlink" Target="https://hf.space/gradioiframe/course-demos/draw2/+" TargetMode="External"/><Relationship Id="rId5" Type="http://schemas.openxmlformats.org/officeDocument/2006/relationships/image" Target="../media/image44.svg"/><Relationship Id="rId10" Type="http://schemas.openxmlformats.org/officeDocument/2006/relationships/hyperlink" Target="https://hf.space/gradioiframe/course-demos/question-answering-simple/+" TargetMode="External"/><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1.gif"/><Relationship Id="rId4" Type="http://schemas.openxmlformats.org/officeDocument/2006/relationships/image" Target="../media/image6.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svg"/><Relationship Id="rId21" Type="http://schemas.openxmlformats.org/officeDocument/2006/relationships/image" Target="../media/image31.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png"/><Relationship Id="rId23" Type="http://schemas.openxmlformats.org/officeDocument/2006/relationships/image" Target="../media/image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svg"/><Relationship Id="rId22"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21.svg"/><Relationship Id="rId3" Type="http://schemas.openxmlformats.org/officeDocument/2006/relationships/image" Target="../media/image34.svg"/><Relationship Id="rId7" Type="http://schemas.openxmlformats.org/officeDocument/2006/relationships/diagramQuickStyle" Target="../diagrams/quickStyle1.xml"/><Relationship Id="rId12"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17.svg"/><Relationship Id="rId5" Type="http://schemas.openxmlformats.org/officeDocument/2006/relationships/diagramData" Target="../diagrams/data1.xml"/><Relationship Id="rId10" Type="http://schemas.openxmlformats.org/officeDocument/2006/relationships/image" Target="../media/image16.png"/><Relationship Id="rId4" Type="http://schemas.openxmlformats.org/officeDocument/2006/relationships/image" Target="../media/image3.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4.svg"/><Relationship Id="rId7"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0.png"/><Relationship Id="rId10" Type="http://schemas.openxmlformats.org/officeDocument/2006/relationships/image" Target="../media/image21.svg"/><Relationship Id="rId4" Type="http://schemas.openxmlformats.org/officeDocument/2006/relationships/image" Target="../media/image39.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4.svg"/><Relationship Id="rId7"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0.png"/><Relationship Id="rId10" Type="http://schemas.openxmlformats.org/officeDocument/2006/relationships/image" Target="../media/image21.svg"/><Relationship Id="rId4" Type="http://schemas.openxmlformats.org/officeDocument/2006/relationships/image" Target="../media/image39.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4.svg"/><Relationship Id="rId7"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0.png"/><Relationship Id="rId10" Type="http://schemas.openxmlformats.org/officeDocument/2006/relationships/image" Target="../media/image21.svg"/><Relationship Id="rId4" Type="http://schemas.openxmlformats.org/officeDocument/2006/relationships/image" Target="../media/image3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4.svg"/><Relationship Id="rId7"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0.png"/><Relationship Id="rId10" Type="http://schemas.openxmlformats.org/officeDocument/2006/relationships/image" Target="../media/image21.svg"/><Relationship Id="rId4" Type="http://schemas.openxmlformats.org/officeDocument/2006/relationships/image" Target="../media/image39.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3.pn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34.svg"/><Relationship Id="rId9"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60508" y="2240963"/>
            <a:ext cx="5286667" cy="5286667"/>
          </a:xfrm>
          <a:prstGeom prst="rect">
            <a:avLst/>
          </a:prstGeom>
        </p:spPr>
      </p:pic>
      <p:sp>
        <p:nvSpPr>
          <p:cNvPr id="4" name="TextBox 4"/>
          <p:cNvSpPr txBox="1"/>
          <p:nvPr/>
        </p:nvSpPr>
        <p:spPr>
          <a:xfrm>
            <a:off x="8508869" y="7382180"/>
            <a:ext cx="8750431" cy="1235658"/>
          </a:xfrm>
          <a:prstGeom prst="rect">
            <a:avLst/>
          </a:prstGeom>
        </p:spPr>
        <p:txBody>
          <a:bodyPr lIns="0" tIns="0" rIns="0" bIns="0" rtlCol="0" anchor="t">
            <a:spAutoFit/>
          </a:bodyPr>
          <a:lstStyle/>
          <a:p>
            <a:pPr algn="r">
              <a:lnSpc>
                <a:spcPts val="9307"/>
              </a:lnSpc>
            </a:pPr>
            <a:r>
              <a:rPr lang="en-US" sz="8863" spc="124" dirty="0">
                <a:solidFill>
                  <a:srgbClr val="FFFFFF"/>
                </a:solidFill>
                <a:latin typeface="Open Sans Bold Bold"/>
              </a:rPr>
              <a:t>GRADIO</a:t>
            </a:r>
          </a:p>
        </p:txBody>
      </p:sp>
      <p:sp>
        <p:nvSpPr>
          <p:cNvPr id="5" name="TextBox 5"/>
          <p:cNvSpPr txBox="1"/>
          <p:nvPr/>
        </p:nvSpPr>
        <p:spPr>
          <a:xfrm>
            <a:off x="8508869" y="3670022"/>
            <a:ext cx="8750431" cy="3597858"/>
          </a:xfrm>
          <a:prstGeom prst="rect">
            <a:avLst/>
          </a:prstGeom>
        </p:spPr>
        <p:txBody>
          <a:bodyPr lIns="0" tIns="0" rIns="0" bIns="0" rtlCol="0" anchor="t">
            <a:spAutoFit/>
          </a:bodyPr>
          <a:lstStyle/>
          <a:p>
            <a:pPr algn="r">
              <a:lnSpc>
                <a:spcPts val="9307"/>
              </a:lnSpc>
            </a:pPr>
            <a:r>
              <a:rPr lang="en-US" sz="8863" spc="124">
                <a:solidFill>
                  <a:srgbClr val="FFDE59"/>
                </a:solidFill>
                <a:latin typeface="Open Sans Bold Bold"/>
              </a:rPr>
              <a:t>BUILDING INTERACTIVE DEMOS WITH</a:t>
            </a:r>
          </a:p>
        </p:txBody>
      </p:sp>
      <p:sp>
        <p:nvSpPr>
          <p:cNvPr id="6" name="TextBox 6"/>
          <p:cNvSpPr txBox="1"/>
          <p:nvPr/>
        </p:nvSpPr>
        <p:spPr>
          <a:xfrm>
            <a:off x="8508869" y="8885555"/>
            <a:ext cx="8750431" cy="763270"/>
          </a:xfrm>
          <a:prstGeom prst="rect">
            <a:avLst/>
          </a:prstGeom>
        </p:spPr>
        <p:txBody>
          <a:bodyPr lIns="0" tIns="0" rIns="0" bIns="0" rtlCol="0" anchor="t">
            <a:spAutoFit/>
          </a:bodyPr>
          <a:lstStyle/>
          <a:p>
            <a:pPr algn="r">
              <a:lnSpc>
                <a:spcPts val="3079"/>
              </a:lnSpc>
            </a:pPr>
            <a:r>
              <a:rPr lang="en-US" sz="2199" spc="81">
                <a:solidFill>
                  <a:srgbClr val="FFFFFF"/>
                </a:solidFill>
                <a:latin typeface="Open Sans"/>
              </a:rPr>
              <a:t>UMANG CHAUDHRY, DATA SCIENTIST</a:t>
            </a:r>
          </a:p>
          <a:p>
            <a:pPr algn="r">
              <a:lnSpc>
                <a:spcPts val="3079"/>
              </a:lnSpc>
              <a:spcBef>
                <a:spcPct val="0"/>
              </a:spcBef>
            </a:pPr>
            <a:r>
              <a:rPr lang="en-US" sz="2199" spc="81">
                <a:solidFill>
                  <a:srgbClr val="FFFFFF"/>
                </a:solidFill>
                <a:latin typeface="Open Sans"/>
              </a:rPr>
              <a:t>VANDERBILT DATA SCIENCE INSTITUTE </a:t>
            </a:r>
          </a:p>
        </p:txBody>
      </p:sp>
      <p:pic>
        <p:nvPicPr>
          <p:cNvPr id="7" name="Picture 7"/>
          <p:cNvPicPr>
            <a:picLocks noChangeAspect="1"/>
          </p:cNvPicPr>
          <p:nvPr/>
        </p:nvPicPr>
        <p:blipFill>
          <a:blip r:embed="rId4">
            <a:alphaModFix amt="50000"/>
          </a:blip>
          <a:srcRect t="29623" r="74580" b="30669"/>
          <a:stretch>
            <a:fillRect/>
          </a:stretch>
        </p:blipFill>
        <p:spPr>
          <a:xfrm>
            <a:off x="178775" y="9648825"/>
            <a:ext cx="596333" cy="5239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6660" y="8417805"/>
            <a:ext cx="431151" cy="27162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9235" y="8146180"/>
            <a:ext cx="431151" cy="2716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6660" y="7874555"/>
            <a:ext cx="431151" cy="271625"/>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6660" y="7602930"/>
            <a:ext cx="431151" cy="271625"/>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9235" y="7331305"/>
            <a:ext cx="431151" cy="27162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9235" y="7059680"/>
            <a:ext cx="431151" cy="271625"/>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9235" y="6788055"/>
            <a:ext cx="431151" cy="271625"/>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9235" y="6516430"/>
            <a:ext cx="431151" cy="271625"/>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17501" y="5734685"/>
            <a:ext cx="683451" cy="827969"/>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26487" y="7272093"/>
            <a:ext cx="632724" cy="661673"/>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399946" y="8730295"/>
            <a:ext cx="918530" cy="918530"/>
          </a:xfrm>
          <a:prstGeom prst="rect">
            <a:avLst/>
          </a:prstGeom>
        </p:spPr>
      </p:pic>
      <p:sp>
        <p:nvSpPr>
          <p:cNvPr id="13" name="TextBox 13"/>
          <p:cNvSpPr txBox="1"/>
          <p:nvPr/>
        </p:nvSpPr>
        <p:spPr>
          <a:xfrm>
            <a:off x="1028700" y="1066800"/>
            <a:ext cx="9246386" cy="1588008"/>
          </a:xfrm>
          <a:prstGeom prst="rect">
            <a:avLst/>
          </a:prstGeom>
        </p:spPr>
        <p:txBody>
          <a:bodyPr lIns="0" tIns="0" rIns="0" bIns="0" rtlCol="0" anchor="t">
            <a:spAutoFit/>
          </a:bodyPr>
          <a:lstStyle/>
          <a:p>
            <a:pPr>
              <a:lnSpc>
                <a:spcPts val="6216"/>
              </a:lnSpc>
            </a:pPr>
            <a:r>
              <a:rPr lang="en-US" sz="5600" dirty="0">
                <a:solidFill>
                  <a:srgbClr val="FFFFFF"/>
                </a:solidFill>
                <a:latin typeface="Open Sans Bold Bold"/>
              </a:rPr>
              <a:t>GRADIO APPLICATIONS IN ACTION </a:t>
            </a:r>
          </a:p>
        </p:txBody>
      </p:sp>
      <p:sp>
        <p:nvSpPr>
          <p:cNvPr id="14" name="TextBox 14"/>
          <p:cNvSpPr txBox="1"/>
          <p:nvPr/>
        </p:nvSpPr>
        <p:spPr>
          <a:xfrm>
            <a:off x="1028700" y="3165833"/>
            <a:ext cx="9566198" cy="1780540"/>
          </a:xfrm>
          <a:prstGeom prst="rect">
            <a:avLst/>
          </a:prstGeom>
        </p:spPr>
        <p:txBody>
          <a:bodyPr lIns="0" tIns="0" rIns="0" bIns="0" rtlCol="0" anchor="t">
            <a:spAutoFit/>
          </a:bodyPr>
          <a:lstStyle/>
          <a:p>
            <a:pPr algn="ctr">
              <a:lnSpc>
                <a:spcPts val="4759"/>
              </a:lnSpc>
            </a:pPr>
            <a:r>
              <a:rPr lang="en-US" sz="3399" dirty="0">
                <a:solidFill>
                  <a:srgbClr val="FFFFFF"/>
                </a:solidFill>
                <a:latin typeface="Open Sans Light"/>
              </a:rPr>
              <a:t>Hugging Face Spaces is a great way to explore the various applications that people have developed using Gradio. </a:t>
            </a:r>
          </a:p>
        </p:txBody>
      </p:sp>
      <p:sp>
        <p:nvSpPr>
          <p:cNvPr id="15" name="TextBox 15"/>
          <p:cNvSpPr txBox="1"/>
          <p:nvPr/>
        </p:nvSpPr>
        <p:spPr>
          <a:xfrm>
            <a:off x="1984088" y="5825137"/>
            <a:ext cx="4004667" cy="580390"/>
          </a:xfrm>
          <a:prstGeom prst="rect">
            <a:avLst/>
          </a:prstGeom>
        </p:spPr>
        <p:txBody>
          <a:bodyPr lIns="0" tIns="0" rIns="0" bIns="0" rtlCol="0" anchor="t">
            <a:spAutoFit/>
          </a:bodyPr>
          <a:lstStyle/>
          <a:p>
            <a:pPr algn="ctr">
              <a:lnSpc>
                <a:spcPts val="4759"/>
              </a:lnSpc>
            </a:pPr>
            <a:r>
              <a:rPr lang="en-US" sz="3399" u="sng" dirty="0">
                <a:solidFill>
                  <a:schemeClr val="bg1"/>
                </a:solidFill>
                <a:latin typeface="Open Sans Light"/>
                <a:hlinkClick r:id="rId10">
                  <a:extLst>
                    <a:ext uri="{A12FA001-AC4F-418D-AE19-62706E023703}">
                      <ahyp:hlinkClr xmlns:ahyp="http://schemas.microsoft.com/office/drawing/2018/hyperlinkcolor" val="tx"/>
                    </a:ext>
                  </a:extLst>
                </a:hlinkClick>
              </a:rPr>
              <a:t>Question-Answering </a:t>
            </a:r>
            <a:endParaRPr lang="en-US" sz="3399" u="sng" dirty="0">
              <a:solidFill>
                <a:schemeClr val="bg1"/>
              </a:solidFill>
              <a:latin typeface="Open Sans Light"/>
            </a:endParaRPr>
          </a:p>
        </p:txBody>
      </p:sp>
      <p:sp>
        <p:nvSpPr>
          <p:cNvPr id="16" name="TextBox 16"/>
          <p:cNvSpPr txBox="1"/>
          <p:nvPr/>
        </p:nvSpPr>
        <p:spPr>
          <a:xfrm>
            <a:off x="2066052" y="6913728"/>
            <a:ext cx="3650754" cy="1189749"/>
          </a:xfrm>
          <a:prstGeom prst="rect">
            <a:avLst/>
          </a:prstGeom>
        </p:spPr>
        <p:txBody>
          <a:bodyPr lIns="0" tIns="0" rIns="0" bIns="0" rtlCol="0" anchor="t">
            <a:spAutoFit/>
          </a:bodyPr>
          <a:lstStyle/>
          <a:p>
            <a:pPr algn="ctr">
              <a:lnSpc>
                <a:spcPts val="4759"/>
              </a:lnSpc>
            </a:pPr>
            <a:r>
              <a:rPr lang="en-US" sz="3399" u="sng" dirty="0">
                <a:solidFill>
                  <a:schemeClr val="bg1"/>
                </a:solidFill>
                <a:latin typeface="Open Sans Light"/>
                <a:hlinkClick r:id="rId11">
                  <a:extLst>
                    <a:ext uri="{A12FA001-AC4F-418D-AE19-62706E023703}">
                      <ahyp:hlinkClr xmlns:ahyp="http://schemas.microsoft.com/office/drawing/2018/hyperlinkcolor" val="tx"/>
                    </a:ext>
                  </a:extLst>
                </a:hlinkClick>
              </a:rPr>
              <a:t>Sketch Recognition</a:t>
            </a:r>
            <a:endParaRPr lang="en-US" sz="3399" u="sng" dirty="0">
              <a:solidFill>
                <a:schemeClr val="bg1"/>
              </a:solidFill>
              <a:latin typeface="Open Sans Light"/>
            </a:endParaRPr>
          </a:p>
        </p:txBody>
      </p:sp>
      <p:sp>
        <p:nvSpPr>
          <p:cNvPr id="17" name="TextBox 17"/>
          <p:cNvSpPr txBox="1"/>
          <p:nvPr/>
        </p:nvSpPr>
        <p:spPr>
          <a:xfrm>
            <a:off x="1313618" y="8632280"/>
            <a:ext cx="5345609" cy="1189749"/>
          </a:xfrm>
          <a:prstGeom prst="rect">
            <a:avLst/>
          </a:prstGeom>
        </p:spPr>
        <p:txBody>
          <a:bodyPr lIns="0" tIns="0" rIns="0" bIns="0" rtlCol="0" anchor="t">
            <a:spAutoFit/>
          </a:bodyPr>
          <a:lstStyle/>
          <a:p>
            <a:pPr algn="ctr">
              <a:lnSpc>
                <a:spcPts val="4759"/>
              </a:lnSpc>
            </a:pPr>
            <a:r>
              <a:rPr lang="en-US" sz="3399" u="sng" dirty="0">
                <a:solidFill>
                  <a:schemeClr val="bg1"/>
                </a:solidFill>
                <a:latin typeface="Open Sans Light"/>
                <a:hlinkClick r:id="rId12">
                  <a:extLst>
                    <a:ext uri="{A12FA001-AC4F-418D-AE19-62706E023703}">
                      <ahyp:hlinkClr xmlns:ahyp="http://schemas.microsoft.com/office/drawing/2018/hyperlinkcolor" val="tx"/>
                    </a:ext>
                  </a:extLst>
                </a:hlinkClick>
              </a:rPr>
              <a:t>Image Background Removal</a:t>
            </a:r>
            <a:endParaRPr lang="en-US" sz="3399" u="sng" dirty="0">
              <a:solidFill>
                <a:schemeClr val="bg1"/>
              </a:solidFill>
              <a:latin typeface="Open Sans Light"/>
            </a:endParaRPr>
          </a:p>
        </p:txBody>
      </p:sp>
      <p:pic>
        <p:nvPicPr>
          <p:cNvPr id="18" name="Picture 18"/>
          <p:cNvPicPr>
            <a:picLocks noChangeAspect="1"/>
          </p:cNvPicPr>
          <p:nvPr/>
        </p:nvPicPr>
        <p:blipFill>
          <a:blip r:embed="rId13">
            <a:alphaModFix amt="50000"/>
          </a:blip>
          <a:srcRect t="29623" r="74580" b="30669"/>
          <a:stretch>
            <a:fillRect/>
          </a:stretch>
        </p:blipFill>
        <p:spPr>
          <a:xfrm>
            <a:off x="178775" y="9648825"/>
            <a:ext cx="596333" cy="523992"/>
          </a:xfrm>
          <a:prstGeom prst="rect">
            <a:avLst/>
          </a:prstGeom>
        </p:spPr>
      </p:pic>
      <p:pic>
        <p:nvPicPr>
          <p:cNvPr id="20" name="Picture 19" descr="Graphical user interface, website&#10;&#10;Description automatically generated">
            <a:extLst>
              <a:ext uri="{FF2B5EF4-FFF2-40B4-BE49-F238E27FC236}">
                <a16:creationId xmlns:a16="http://schemas.microsoft.com/office/drawing/2014/main" id="{C46D4F5B-4943-4859-E0CA-B809A309D7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19874" y="0"/>
            <a:ext cx="9328355"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0568" y="-1456954"/>
            <a:ext cx="4193168" cy="29666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8617846"/>
            <a:ext cx="1642777" cy="190743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9051746"/>
            <a:ext cx="362375" cy="20655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1075" y="9051746"/>
            <a:ext cx="362375" cy="20655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66801" y="9051746"/>
            <a:ext cx="362375" cy="20655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29177" y="9051746"/>
            <a:ext cx="362375" cy="20655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598268" y="9051746"/>
            <a:ext cx="362375" cy="206554"/>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235893" y="9051746"/>
            <a:ext cx="362375" cy="206554"/>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73517" y="9051746"/>
            <a:ext cx="362375" cy="20655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91552" y="9051746"/>
            <a:ext cx="362375" cy="206554"/>
          </a:xfrm>
          <a:prstGeom prst="rect">
            <a:avLst/>
          </a:prstGeom>
        </p:spPr>
      </p:pic>
      <p:sp>
        <p:nvSpPr>
          <p:cNvPr id="12" name="TextBox 12"/>
          <p:cNvSpPr txBox="1"/>
          <p:nvPr/>
        </p:nvSpPr>
        <p:spPr>
          <a:xfrm>
            <a:off x="580464" y="1715784"/>
            <a:ext cx="8921060" cy="859663"/>
          </a:xfrm>
          <a:prstGeom prst="rect">
            <a:avLst/>
          </a:prstGeom>
        </p:spPr>
        <p:txBody>
          <a:bodyPr lIns="0" tIns="0" rIns="0" bIns="0" rtlCol="0" anchor="t">
            <a:spAutoFit/>
          </a:bodyPr>
          <a:lstStyle/>
          <a:p>
            <a:pPr>
              <a:lnSpc>
                <a:spcPts val="6776"/>
              </a:lnSpc>
            </a:pPr>
            <a:r>
              <a:rPr lang="en-US" sz="5600" dirty="0">
                <a:solidFill>
                  <a:srgbClr val="FFFFFF"/>
                </a:solidFill>
                <a:latin typeface="Open Sans Bold Bold"/>
              </a:rPr>
              <a:t>WHY GRADIO?</a:t>
            </a:r>
          </a:p>
        </p:txBody>
      </p:sp>
      <p:sp>
        <p:nvSpPr>
          <p:cNvPr id="13" name="TextBox 13"/>
          <p:cNvSpPr txBox="1"/>
          <p:nvPr/>
        </p:nvSpPr>
        <p:spPr>
          <a:xfrm>
            <a:off x="529329" y="6657819"/>
            <a:ext cx="8024587" cy="1749425"/>
          </a:xfrm>
          <a:prstGeom prst="rect">
            <a:avLst/>
          </a:prstGeom>
        </p:spPr>
        <p:txBody>
          <a:bodyPr lIns="0" tIns="0" rIns="0" bIns="0" rtlCol="0" anchor="t">
            <a:spAutoFit/>
          </a:bodyPr>
          <a:lstStyle/>
          <a:p>
            <a:pPr>
              <a:lnSpc>
                <a:spcPts val="2799"/>
              </a:lnSpc>
              <a:spcBef>
                <a:spcPct val="0"/>
              </a:spcBef>
            </a:pPr>
            <a:r>
              <a:rPr lang="en-US" sz="1999" spc="185" dirty="0">
                <a:solidFill>
                  <a:srgbClr val="FFFFFF"/>
                </a:solidFill>
                <a:latin typeface="Open Sauce"/>
              </a:rPr>
              <a:t>Gradio is a free, open-source Python package which helps you create user interfaces for your models. The additional integration of Gradio with Hugging Face Spaces allows you to effortlessly share your models and Gradio Applications</a:t>
            </a:r>
          </a:p>
        </p:txBody>
      </p:sp>
      <p:sp>
        <p:nvSpPr>
          <p:cNvPr id="14" name="TextBox 14"/>
          <p:cNvSpPr txBox="1"/>
          <p:nvPr/>
        </p:nvSpPr>
        <p:spPr>
          <a:xfrm>
            <a:off x="529329" y="3420498"/>
            <a:ext cx="7216694" cy="2072640"/>
          </a:xfrm>
          <a:prstGeom prst="rect">
            <a:avLst/>
          </a:prstGeom>
        </p:spPr>
        <p:txBody>
          <a:bodyPr lIns="0" tIns="0" rIns="0" bIns="0" rtlCol="0" anchor="t">
            <a:spAutoFit/>
          </a:bodyPr>
          <a:lstStyle/>
          <a:p>
            <a:pPr>
              <a:lnSpc>
                <a:spcPts val="3360"/>
              </a:lnSpc>
            </a:pPr>
            <a:r>
              <a:rPr lang="en-US" sz="2400" dirty="0">
                <a:solidFill>
                  <a:srgbClr val="FFFFFF"/>
                </a:solidFill>
                <a:latin typeface="Open Sans Bold"/>
              </a:rPr>
              <a:t>Platforms like Hugging Face have made building AI and ML models increasingly easy. Gradio helps solve the challenge of effectively testing and sharing these models with stakeholders and the general public</a:t>
            </a:r>
            <a:r>
              <a:rPr lang="en-US" sz="2400" dirty="0">
                <a:solidFill>
                  <a:srgbClr val="FFFFFF"/>
                </a:solidFill>
                <a:latin typeface="Arimo Bold"/>
              </a:rPr>
              <a:t> </a:t>
            </a:r>
          </a:p>
        </p:txBody>
      </p:sp>
      <p:pic>
        <p:nvPicPr>
          <p:cNvPr id="15" name="Picture 15"/>
          <p:cNvPicPr>
            <a:picLocks noChangeAspect="1"/>
          </p:cNvPicPr>
          <p:nvPr/>
        </p:nvPicPr>
        <p:blipFill>
          <a:blip r:embed="rId9">
            <a:alphaModFix amt="50000"/>
          </a:blip>
          <a:srcRect t="29623" r="74580" b="30669"/>
          <a:stretch>
            <a:fillRect/>
          </a:stretch>
        </p:blipFill>
        <p:spPr>
          <a:xfrm>
            <a:off x="178775" y="9648825"/>
            <a:ext cx="596333" cy="523992"/>
          </a:xfrm>
          <a:prstGeom prst="rect">
            <a:avLst/>
          </a:prstGeom>
        </p:spPr>
      </p:pic>
      <p:pic>
        <p:nvPicPr>
          <p:cNvPr id="17" name="Picture 16" descr="Graphical user interface, application, chat or text message&#10;&#10;Description automatically generated">
            <a:extLst>
              <a:ext uri="{FF2B5EF4-FFF2-40B4-BE49-F238E27FC236}">
                <a16:creationId xmlns:a16="http://schemas.microsoft.com/office/drawing/2014/main" id="{9AE94BAB-F61B-0E80-4376-647837B501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8055" y="2124015"/>
            <a:ext cx="10046702" cy="3963738"/>
          </a:xfrm>
          <a:prstGeom prst="rect">
            <a:avLst/>
          </a:prstGeom>
        </p:spPr>
      </p:pic>
      <p:sp>
        <p:nvSpPr>
          <p:cNvPr id="18" name="TextBox 13">
            <a:extLst>
              <a:ext uri="{FF2B5EF4-FFF2-40B4-BE49-F238E27FC236}">
                <a16:creationId xmlns:a16="http://schemas.microsoft.com/office/drawing/2014/main" id="{C4BBB633-B433-A3DA-9AF9-6D7CA7246DD3}"/>
              </a:ext>
            </a:extLst>
          </p:cNvPr>
          <p:cNvSpPr txBox="1"/>
          <p:nvPr/>
        </p:nvSpPr>
        <p:spPr>
          <a:xfrm>
            <a:off x="9144000" y="6657819"/>
            <a:ext cx="8024587" cy="1405513"/>
          </a:xfrm>
          <a:prstGeom prst="rect">
            <a:avLst/>
          </a:prstGeom>
        </p:spPr>
        <p:txBody>
          <a:bodyPr lIns="0" tIns="0" rIns="0" bIns="0" rtlCol="0" anchor="t">
            <a:spAutoFit/>
          </a:bodyPr>
          <a:lstStyle/>
          <a:p>
            <a:pPr>
              <a:lnSpc>
                <a:spcPts val="2799"/>
              </a:lnSpc>
              <a:spcBef>
                <a:spcPct val="0"/>
              </a:spcBef>
            </a:pPr>
            <a:r>
              <a:rPr lang="en-US" sz="1999" spc="185" dirty="0">
                <a:solidFill>
                  <a:srgbClr val="FFFFFF"/>
                </a:solidFill>
                <a:latin typeface="Open Sauce"/>
              </a:rPr>
              <a:t>In the past, creating such web-based applications required an understanding of web development and hosting applications on the web. Gradio eliminates this requirement for simpler applications.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21098" y="1979996"/>
            <a:ext cx="10723741" cy="632700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1900226" y="3205322"/>
            <a:ext cx="4208100" cy="42081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259300" y="314325"/>
            <a:ext cx="714375" cy="71437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21441" y="789417"/>
            <a:ext cx="5617945" cy="478566"/>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407575" y="497593"/>
            <a:ext cx="417825" cy="347839"/>
          </a:xfrm>
          <a:prstGeom prst="rect">
            <a:avLst/>
          </a:prstGeom>
        </p:spPr>
      </p:pic>
      <p:pic>
        <p:nvPicPr>
          <p:cNvPr id="7" name="Picture 7"/>
          <p:cNvPicPr>
            <a:picLocks noChangeAspect="1"/>
          </p:cNvPicPr>
          <p:nvPr/>
        </p:nvPicPr>
        <p:blipFill>
          <a:blip r:embed="rId12"/>
          <a:srcRect l="50327" t="20333" b="32265"/>
          <a:stretch>
            <a:fillRect/>
          </a:stretch>
        </p:blipFill>
        <p:spPr>
          <a:xfrm rot="2699999">
            <a:off x="969636" y="5475621"/>
            <a:ext cx="3605662" cy="1857997"/>
          </a:xfrm>
          <a:prstGeom prst="rect">
            <a:avLst/>
          </a:prstGeom>
        </p:spPr>
      </p:pic>
      <p:pic>
        <p:nvPicPr>
          <p:cNvPr id="8" name="Picture 8"/>
          <p:cNvPicPr>
            <a:picLocks noChangeAspect="1"/>
          </p:cNvPicPr>
          <p:nvPr/>
        </p:nvPicPr>
        <p:blipFill>
          <a:blip r:embed="rId12"/>
          <a:srcRect l="38032" t="20333" r="47077" b="32265"/>
          <a:stretch>
            <a:fillRect/>
          </a:stretch>
        </p:blipFill>
        <p:spPr>
          <a:xfrm rot="2985355">
            <a:off x="2675506" y="4796463"/>
            <a:ext cx="1020008" cy="1753511"/>
          </a:xfrm>
          <a:prstGeom prst="rect">
            <a:avLst/>
          </a:prstGeom>
        </p:spPr>
      </p:pic>
      <p:pic>
        <p:nvPicPr>
          <p:cNvPr id="9" name="Picture 9"/>
          <p:cNvPicPr>
            <a:picLocks noChangeAspect="1"/>
          </p:cNvPicPr>
          <p:nvPr/>
        </p:nvPicPr>
        <p:blipFill>
          <a:blip r:embed="rId12"/>
          <a:srcRect l="8573" t="20333" r="62167" b="32265"/>
          <a:stretch>
            <a:fillRect/>
          </a:stretch>
        </p:blipFill>
        <p:spPr>
          <a:xfrm rot="2883519">
            <a:off x="3175306" y="4106884"/>
            <a:ext cx="1657940" cy="1450364"/>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297876" y="4692161"/>
            <a:ext cx="1096455" cy="1008739"/>
          </a:xfrm>
          <a:prstGeom prst="rect">
            <a:avLst/>
          </a:prstGeom>
        </p:spPr>
      </p:pic>
      <p:pic>
        <p:nvPicPr>
          <p:cNvPr id="11" name="Picture 1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601297" y="5058616"/>
            <a:ext cx="1212432" cy="275828"/>
          </a:xfrm>
          <a:prstGeom prst="rect">
            <a:avLst/>
          </a:prstGeom>
        </p:spPr>
      </p:pic>
      <p:pic>
        <p:nvPicPr>
          <p:cNvPr id="12" name="Picture 1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177451" y="4566086"/>
            <a:ext cx="1260889" cy="1260889"/>
          </a:xfrm>
          <a:prstGeom prst="rect">
            <a:avLst/>
          </a:prstGeom>
        </p:spPr>
      </p:pic>
      <p:pic>
        <p:nvPicPr>
          <p:cNvPr id="13" name="Picture 1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802062" y="5058616"/>
            <a:ext cx="1212432" cy="275828"/>
          </a:xfrm>
          <a:prstGeom prst="rect">
            <a:avLst/>
          </a:prstGeom>
        </p:spPr>
      </p:pic>
      <p:pic>
        <p:nvPicPr>
          <p:cNvPr id="14" name="Picture 1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222335" y="4566086"/>
            <a:ext cx="1260483" cy="1240000"/>
          </a:xfrm>
          <a:prstGeom prst="rect">
            <a:avLst/>
          </a:prstGeom>
        </p:spPr>
      </p:pic>
      <p:pic>
        <p:nvPicPr>
          <p:cNvPr id="15" name="Picture 15"/>
          <p:cNvPicPr>
            <a:picLocks noChangeAspect="1"/>
          </p:cNvPicPr>
          <p:nvPr/>
        </p:nvPicPr>
        <p:blipFill>
          <a:blip r:embed="rId12"/>
          <a:srcRect l="50327" t="20333" b="32265"/>
          <a:stretch>
            <a:fillRect/>
          </a:stretch>
        </p:blipFill>
        <p:spPr>
          <a:xfrm>
            <a:off x="10066285" y="6536348"/>
            <a:ext cx="1483220" cy="764303"/>
          </a:xfrm>
          <a:prstGeom prst="rect">
            <a:avLst/>
          </a:prstGeom>
        </p:spPr>
      </p:pic>
      <p:pic>
        <p:nvPicPr>
          <p:cNvPr id="16" name="Picture 16"/>
          <p:cNvPicPr>
            <a:picLocks noChangeAspect="1"/>
          </p:cNvPicPr>
          <p:nvPr/>
        </p:nvPicPr>
        <p:blipFill>
          <a:blip r:embed="rId21"/>
          <a:srcRect/>
          <a:stretch>
            <a:fillRect/>
          </a:stretch>
        </p:blipFill>
        <p:spPr>
          <a:xfrm>
            <a:off x="13329418" y="6508540"/>
            <a:ext cx="1147830" cy="764303"/>
          </a:xfrm>
          <a:prstGeom prst="rect">
            <a:avLst/>
          </a:prstGeom>
        </p:spPr>
      </p:pic>
      <p:pic>
        <p:nvPicPr>
          <p:cNvPr id="17" name="Picture 17"/>
          <p:cNvPicPr>
            <a:picLocks noChangeAspect="1"/>
          </p:cNvPicPr>
          <p:nvPr/>
        </p:nvPicPr>
        <p:blipFill>
          <a:blip r:embed="rId22"/>
          <a:srcRect t="31041" b="44433"/>
          <a:stretch>
            <a:fillRect/>
          </a:stretch>
        </p:blipFill>
        <p:spPr>
          <a:xfrm>
            <a:off x="8776225" y="8919266"/>
            <a:ext cx="4063342" cy="538146"/>
          </a:xfrm>
          <a:prstGeom prst="rect">
            <a:avLst/>
          </a:prstGeom>
        </p:spPr>
      </p:pic>
      <p:sp>
        <p:nvSpPr>
          <p:cNvPr id="18" name="TextBox 18"/>
          <p:cNvSpPr txBox="1"/>
          <p:nvPr/>
        </p:nvSpPr>
        <p:spPr>
          <a:xfrm>
            <a:off x="5033579" y="361950"/>
            <a:ext cx="8220843" cy="1573657"/>
          </a:xfrm>
          <a:prstGeom prst="rect">
            <a:avLst/>
          </a:prstGeom>
        </p:spPr>
        <p:txBody>
          <a:bodyPr lIns="0" tIns="0" rIns="0" bIns="0" rtlCol="0" anchor="t">
            <a:spAutoFit/>
          </a:bodyPr>
          <a:lstStyle/>
          <a:p>
            <a:pPr>
              <a:lnSpc>
                <a:spcPts val="6104"/>
              </a:lnSpc>
            </a:pPr>
            <a:r>
              <a:rPr lang="en-US" sz="5600" dirty="0">
                <a:solidFill>
                  <a:srgbClr val="000000"/>
                </a:solidFill>
                <a:latin typeface="Open Sans Bold Bold"/>
              </a:rPr>
              <a:t>GRADIO AND HUGGING FACE</a:t>
            </a:r>
          </a:p>
        </p:txBody>
      </p:sp>
      <p:sp>
        <p:nvSpPr>
          <p:cNvPr id="19" name="TextBox 19"/>
          <p:cNvSpPr txBox="1"/>
          <p:nvPr/>
        </p:nvSpPr>
        <p:spPr>
          <a:xfrm>
            <a:off x="6387250" y="6070243"/>
            <a:ext cx="2917707" cy="396796"/>
          </a:xfrm>
          <a:prstGeom prst="rect">
            <a:avLst/>
          </a:prstGeom>
        </p:spPr>
        <p:txBody>
          <a:bodyPr lIns="0" tIns="0" rIns="0" bIns="0" rtlCol="0" anchor="t">
            <a:spAutoFit/>
          </a:bodyPr>
          <a:lstStyle/>
          <a:p>
            <a:pPr algn="ctr">
              <a:lnSpc>
                <a:spcPts val="3360"/>
              </a:lnSpc>
            </a:pPr>
            <a:r>
              <a:rPr lang="en-US" sz="2182">
                <a:solidFill>
                  <a:srgbClr val="000000"/>
                </a:solidFill>
                <a:latin typeface="Open Sauce Bold"/>
              </a:rPr>
              <a:t>Users</a:t>
            </a:r>
          </a:p>
        </p:txBody>
      </p:sp>
      <p:sp>
        <p:nvSpPr>
          <p:cNvPr id="20" name="TextBox 20"/>
          <p:cNvSpPr txBox="1"/>
          <p:nvPr/>
        </p:nvSpPr>
        <p:spPr>
          <a:xfrm>
            <a:off x="12444479" y="6070243"/>
            <a:ext cx="2917707" cy="396796"/>
          </a:xfrm>
          <a:prstGeom prst="rect">
            <a:avLst/>
          </a:prstGeom>
        </p:spPr>
        <p:txBody>
          <a:bodyPr lIns="0" tIns="0" rIns="0" bIns="0" rtlCol="0" anchor="t">
            <a:spAutoFit/>
          </a:bodyPr>
          <a:lstStyle/>
          <a:p>
            <a:pPr algn="ctr">
              <a:lnSpc>
                <a:spcPts val="3360"/>
              </a:lnSpc>
            </a:pPr>
            <a:r>
              <a:rPr lang="en-US" sz="2182">
                <a:solidFill>
                  <a:srgbClr val="000000"/>
                </a:solidFill>
                <a:latin typeface="Open Sauce Bold"/>
              </a:rPr>
              <a:t>Back-End</a:t>
            </a:r>
          </a:p>
        </p:txBody>
      </p:sp>
      <p:sp>
        <p:nvSpPr>
          <p:cNvPr id="21" name="TextBox 21"/>
          <p:cNvSpPr txBox="1"/>
          <p:nvPr/>
        </p:nvSpPr>
        <p:spPr>
          <a:xfrm>
            <a:off x="9349042" y="6070243"/>
            <a:ext cx="2917707" cy="396796"/>
          </a:xfrm>
          <a:prstGeom prst="rect">
            <a:avLst/>
          </a:prstGeom>
        </p:spPr>
        <p:txBody>
          <a:bodyPr lIns="0" tIns="0" rIns="0" bIns="0" rtlCol="0" anchor="t">
            <a:spAutoFit/>
          </a:bodyPr>
          <a:lstStyle/>
          <a:p>
            <a:pPr algn="ctr">
              <a:lnSpc>
                <a:spcPts val="3360"/>
              </a:lnSpc>
            </a:pPr>
            <a:r>
              <a:rPr lang="en-US" sz="2182">
                <a:solidFill>
                  <a:srgbClr val="000000"/>
                </a:solidFill>
                <a:latin typeface="Open Sauce Bold"/>
              </a:rPr>
              <a:t>Front-End</a:t>
            </a:r>
          </a:p>
        </p:txBody>
      </p:sp>
      <p:sp>
        <p:nvSpPr>
          <p:cNvPr id="22" name="TextBox 22"/>
          <p:cNvSpPr txBox="1"/>
          <p:nvPr/>
        </p:nvSpPr>
        <p:spPr>
          <a:xfrm>
            <a:off x="6115800" y="2279745"/>
            <a:ext cx="9246386" cy="1932940"/>
          </a:xfrm>
          <a:prstGeom prst="rect">
            <a:avLst/>
          </a:prstGeom>
        </p:spPr>
        <p:txBody>
          <a:bodyPr lIns="0" tIns="0" rIns="0" bIns="0" rtlCol="0" anchor="t">
            <a:spAutoFit/>
          </a:bodyPr>
          <a:lstStyle/>
          <a:p>
            <a:pPr>
              <a:lnSpc>
                <a:spcPts val="3080"/>
              </a:lnSpc>
            </a:pPr>
            <a:r>
              <a:rPr lang="en-US" sz="2000" dirty="0">
                <a:solidFill>
                  <a:srgbClr val="000000"/>
                </a:solidFill>
                <a:latin typeface="Open Sauce"/>
              </a:rPr>
              <a:t>Gradio is a package for building user-interfaces for a machine learning web applications. Meanwhile, Hugging Face provides the pre-trained models and inference APIs, data processing APIs and hosting services supporting Gradio applications. Essentially, Gradio is like the front-end while Hugging Face runs in the back-end.</a:t>
            </a:r>
          </a:p>
        </p:txBody>
      </p:sp>
      <p:sp>
        <p:nvSpPr>
          <p:cNvPr id="23" name="TextBox 23"/>
          <p:cNvSpPr txBox="1"/>
          <p:nvPr/>
        </p:nvSpPr>
        <p:spPr>
          <a:xfrm>
            <a:off x="6184702" y="7548301"/>
            <a:ext cx="9246386" cy="1151890"/>
          </a:xfrm>
          <a:prstGeom prst="rect">
            <a:avLst/>
          </a:prstGeom>
        </p:spPr>
        <p:txBody>
          <a:bodyPr lIns="0" tIns="0" rIns="0" bIns="0" rtlCol="0" anchor="t">
            <a:spAutoFit/>
          </a:bodyPr>
          <a:lstStyle/>
          <a:p>
            <a:pPr>
              <a:lnSpc>
                <a:spcPts val="3080"/>
              </a:lnSpc>
            </a:pPr>
            <a:r>
              <a:rPr lang="en-US" sz="2000">
                <a:solidFill>
                  <a:srgbClr val="000000"/>
                </a:solidFill>
                <a:latin typeface="Open Sauce"/>
              </a:rPr>
              <a:t>Once tested, these applications can also be permanently hosted on Hugging Face spaces, a free hosting platform that allows you to share your apps. </a:t>
            </a:r>
          </a:p>
        </p:txBody>
      </p:sp>
      <p:pic>
        <p:nvPicPr>
          <p:cNvPr id="24" name="Picture 24"/>
          <p:cNvPicPr>
            <a:picLocks noChangeAspect="1"/>
          </p:cNvPicPr>
          <p:nvPr/>
        </p:nvPicPr>
        <p:blipFill>
          <a:blip r:embed="rId23">
            <a:alphaModFix amt="50000"/>
          </a:blip>
          <a:srcRect t="29623" r="74580" b="30669"/>
          <a:stretch>
            <a:fillRect/>
          </a:stretch>
        </p:blipFill>
        <p:spPr>
          <a:xfrm>
            <a:off x="178775" y="9648825"/>
            <a:ext cx="596333" cy="5239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20122" y="-1486471"/>
            <a:ext cx="7315200" cy="2157984"/>
          </a:xfrm>
          <a:prstGeom prst="rect">
            <a:avLst/>
          </a:prstGeom>
        </p:spPr>
      </p:pic>
      <p:sp>
        <p:nvSpPr>
          <p:cNvPr id="5" name="TextBox 5"/>
          <p:cNvSpPr txBox="1"/>
          <p:nvPr/>
        </p:nvSpPr>
        <p:spPr>
          <a:xfrm>
            <a:off x="1044742" y="699316"/>
            <a:ext cx="7134493" cy="759409"/>
          </a:xfrm>
          <a:prstGeom prst="rect">
            <a:avLst/>
          </a:prstGeom>
        </p:spPr>
        <p:txBody>
          <a:bodyPr lIns="0" tIns="0" rIns="0" bIns="0" rtlCol="0" anchor="t">
            <a:spAutoFit/>
          </a:bodyPr>
          <a:lstStyle/>
          <a:p>
            <a:pPr>
              <a:lnSpc>
                <a:spcPts val="5805"/>
              </a:lnSpc>
            </a:pPr>
            <a:r>
              <a:rPr lang="en-US" sz="5375" dirty="0">
                <a:solidFill>
                  <a:srgbClr val="000000"/>
                </a:solidFill>
                <a:latin typeface="Open Sans Bold Bold"/>
              </a:rPr>
              <a:t>Gradio Basics</a:t>
            </a:r>
          </a:p>
        </p:txBody>
      </p:sp>
      <p:pic>
        <p:nvPicPr>
          <p:cNvPr id="8" name="Picture 8"/>
          <p:cNvPicPr>
            <a:picLocks noChangeAspect="1"/>
          </p:cNvPicPr>
          <p:nvPr/>
        </p:nvPicPr>
        <p:blipFill>
          <a:blip r:embed="rId4">
            <a:alphaModFix amt="50000"/>
          </a:blip>
          <a:srcRect t="29623" r="74580" b="30669"/>
          <a:stretch>
            <a:fillRect/>
          </a:stretch>
        </p:blipFill>
        <p:spPr>
          <a:xfrm>
            <a:off x="178775" y="9648825"/>
            <a:ext cx="596333" cy="523992"/>
          </a:xfrm>
          <a:prstGeom prst="rect">
            <a:avLst/>
          </a:prstGeom>
        </p:spPr>
      </p:pic>
      <p:sp>
        <p:nvSpPr>
          <p:cNvPr id="10" name="TextBox 9">
            <a:extLst>
              <a:ext uri="{FF2B5EF4-FFF2-40B4-BE49-F238E27FC236}">
                <a16:creationId xmlns:a16="http://schemas.microsoft.com/office/drawing/2014/main" id="{B26FDB65-AD23-F595-E9A8-708D5F03EABF}"/>
              </a:ext>
            </a:extLst>
          </p:cNvPr>
          <p:cNvSpPr txBox="1"/>
          <p:nvPr/>
        </p:nvSpPr>
        <p:spPr>
          <a:xfrm>
            <a:off x="1044742" y="2832498"/>
            <a:ext cx="11732507" cy="646331"/>
          </a:xfrm>
          <a:prstGeom prst="rect">
            <a:avLst/>
          </a:prstGeom>
          <a:noFill/>
        </p:spPr>
        <p:txBody>
          <a:bodyPr wrap="none" rtlCol="0">
            <a:spAutoFit/>
          </a:bodyPr>
          <a:lstStyle/>
          <a:p>
            <a:r>
              <a:rPr lang="en-US" sz="3600" dirty="0"/>
              <a:t>Gradio offers two separate APIs to users: </a:t>
            </a:r>
            <a:r>
              <a:rPr lang="en-US" sz="3600" b="1" dirty="0"/>
              <a:t>Interface</a:t>
            </a:r>
            <a:r>
              <a:rPr lang="en-US" sz="3600" dirty="0"/>
              <a:t> and </a:t>
            </a:r>
            <a:r>
              <a:rPr lang="en-US" sz="3600" b="1" dirty="0"/>
              <a:t>Blocks</a:t>
            </a:r>
          </a:p>
        </p:txBody>
      </p:sp>
      <p:graphicFrame>
        <p:nvGraphicFramePr>
          <p:cNvPr id="11" name="Content Placeholder 2">
            <a:extLst>
              <a:ext uri="{FF2B5EF4-FFF2-40B4-BE49-F238E27FC236}">
                <a16:creationId xmlns:a16="http://schemas.microsoft.com/office/drawing/2014/main" id="{59774BF7-5430-25A9-3694-F13CBB10E5D7}"/>
              </a:ext>
            </a:extLst>
          </p:cNvPr>
          <p:cNvGraphicFramePr>
            <a:graphicFrameLocks/>
          </p:cNvGraphicFramePr>
          <p:nvPr>
            <p:extLst>
              <p:ext uri="{D42A27DB-BD31-4B8C-83A1-F6EECF244321}">
                <p14:modId xmlns:p14="http://schemas.microsoft.com/office/powerpoint/2010/main" val="218848680"/>
              </p:ext>
            </p:extLst>
          </p:nvPr>
        </p:nvGraphicFramePr>
        <p:xfrm>
          <a:off x="-818847" y="3506632"/>
          <a:ext cx="19925693" cy="68532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4">
            <a:extLst>
              <a:ext uri="{FF2B5EF4-FFF2-40B4-BE49-F238E27FC236}">
                <a16:creationId xmlns:a16="http://schemas.microsoft.com/office/drawing/2014/main" id="{371A2E97-212E-FD92-656D-50CC3C0E9B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259300" y="314325"/>
            <a:ext cx="714375" cy="714375"/>
          </a:xfrm>
          <a:prstGeom prst="rect">
            <a:avLst/>
          </a:prstGeom>
        </p:spPr>
      </p:pic>
      <p:pic>
        <p:nvPicPr>
          <p:cNvPr id="13" name="Picture 6">
            <a:extLst>
              <a:ext uri="{FF2B5EF4-FFF2-40B4-BE49-F238E27FC236}">
                <a16:creationId xmlns:a16="http://schemas.microsoft.com/office/drawing/2014/main" id="{918082EF-8CC6-C0D0-3440-D057CAEB6D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407575" y="497593"/>
            <a:ext cx="417825" cy="347839"/>
          </a:xfrm>
          <a:prstGeom prst="rect">
            <a:avLst/>
          </a:prstGeom>
        </p:spPr>
      </p:pic>
    </p:spTree>
    <p:extLst>
      <p:ext uri="{BB962C8B-B14F-4D97-AF65-F5344CB8AC3E}">
        <p14:creationId xmlns:p14="http://schemas.microsoft.com/office/powerpoint/2010/main" val="2221083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20122" y="-1486471"/>
            <a:ext cx="7315200" cy="2157984"/>
          </a:xfrm>
          <a:prstGeom prst="rect">
            <a:avLst/>
          </a:prstGeom>
        </p:spPr>
      </p:pic>
      <p:pic>
        <p:nvPicPr>
          <p:cNvPr id="3" name="Picture 3"/>
          <p:cNvPicPr>
            <a:picLocks noChangeAspect="1"/>
          </p:cNvPicPr>
          <p:nvPr/>
        </p:nvPicPr>
        <p:blipFill>
          <a:blip r:embed="rId4"/>
          <a:srcRect r="34601"/>
          <a:stretch>
            <a:fillRect/>
          </a:stretch>
        </p:blipFill>
        <p:spPr>
          <a:xfrm>
            <a:off x="2781872" y="1697756"/>
            <a:ext cx="12724257" cy="3956131"/>
          </a:xfrm>
          <a:prstGeom prst="rect">
            <a:avLst/>
          </a:prstGeom>
        </p:spPr>
      </p:pic>
      <p:pic>
        <p:nvPicPr>
          <p:cNvPr id="4" name="Picture 4"/>
          <p:cNvPicPr>
            <a:picLocks noChangeAspect="1"/>
          </p:cNvPicPr>
          <p:nvPr/>
        </p:nvPicPr>
        <p:blipFill>
          <a:blip r:embed="rId5"/>
          <a:srcRect/>
          <a:stretch>
            <a:fillRect/>
          </a:stretch>
        </p:blipFill>
        <p:spPr>
          <a:xfrm>
            <a:off x="2781872" y="5863437"/>
            <a:ext cx="12724257" cy="4035443"/>
          </a:xfrm>
          <a:prstGeom prst="rect">
            <a:avLst/>
          </a:prstGeom>
        </p:spPr>
      </p:pic>
      <p:sp>
        <p:nvSpPr>
          <p:cNvPr id="5" name="TextBox 5"/>
          <p:cNvSpPr txBox="1"/>
          <p:nvPr/>
        </p:nvSpPr>
        <p:spPr>
          <a:xfrm>
            <a:off x="1028700" y="728663"/>
            <a:ext cx="7134493" cy="759409"/>
          </a:xfrm>
          <a:prstGeom prst="rect">
            <a:avLst/>
          </a:prstGeom>
        </p:spPr>
        <p:txBody>
          <a:bodyPr lIns="0" tIns="0" rIns="0" bIns="0" rtlCol="0" anchor="t">
            <a:spAutoFit/>
          </a:bodyPr>
          <a:lstStyle/>
          <a:p>
            <a:pPr>
              <a:lnSpc>
                <a:spcPts val="5805"/>
              </a:lnSpc>
            </a:pPr>
            <a:r>
              <a:rPr lang="en-US" sz="5375" dirty="0">
                <a:solidFill>
                  <a:srgbClr val="000000"/>
                </a:solidFill>
                <a:latin typeface="Open Sans Bold Bold"/>
              </a:rPr>
              <a:t>Gradio Basics: The</a:t>
            </a:r>
          </a:p>
        </p:txBody>
      </p:sp>
      <p:sp>
        <p:nvSpPr>
          <p:cNvPr id="6" name="TextBox 6"/>
          <p:cNvSpPr txBox="1"/>
          <p:nvPr/>
        </p:nvSpPr>
        <p:spPr>
          <a:xfrm>
            <a:off x="7545905" y="728663"/>
            <a:ext cx="3884095" cy="768934"/>
          </a:xfrm>
          <a:prstGeom prst="rect">
            <a:avLst/>
          </a:prstGeom>
        </p:spPr>
        <p:txBody>
          <a:bodyPr lIns="0" tIns="0" rIns="0" bIns="0" rtlCol="0" anchor="t">
            <a:spAutoFit/>
          </a:bodyPr>
          <a:lstStyle/>
          <a:p>
            <a:pPr>
              <a:lnSpc>
                <a:spcPts val="5805"/>
              </a:lnSpc>
            </a:pPr>
            <a:r>
              <a:rPr lang="en-US" sz="5375" dirty="0">
                <a:solidFill>
                  <a:srgbClr val="000000"/>
                </a:solidFill>
                <a:latin typeface="Courier" pitchFamily="2" charset="0"/>
              </a:rPr>
              <a:t>interface</a:t>
            </a:r>
          </a:p>
        </p:txBody>
      </p:sp>
      <p:sp>
        <p:nvSpPr>
          <p:cNvPr id="7" name="TextBox 7"/>
          <p:cNvSpPr txBox="1"/>
          <p:nvPr/>
        </p:nvSpPr>
        <p:spPr>
          <a:xfrm>
            <a:off x="11410124" y="728663"/>
            <a:ext cx="6580535" cy="758196"/>
          </a:xfrm>
          <a:prstGeom prst="rect">
            <a:avLst/>
          </a:prstGeom>
        </p:spPr>
        <p:txBody>
          <a:bodyPr lIns="0" tIns="0" rIns="0" bIns="0" rtlCol="0" anchor="t">
            <a:spAutoFit/>
          </a:bodyPr>
          <a:lstStyle/>
          <a:p>
            <a:pPr>
              <a:lnSpc>
                <a:spcPts val="5805"/>
              </a:lnSpc>
            </a:pPr>
            <a:r>
              <a:rPr lang="en-US" sz="5375">
                <a:solidFill>
                  <a:srgbClr val="000000"/>
                </a:solidFill>
                <a:latin typeface="Open Sans Bold Bold"/>
              </a:rPr>
              <a:t>class </a:t>
            </a:r>
          </a:p>
        </p:txBody>
      </p:sp>
      <p:pic>
        <p:nvPicPr>
          <p:cNvPr id="8" name="Picture 8"/>
          <p:cNvPicPr>
            <a:picLocks noChangeAspect="1"/>
          </p:cNvPicPr>
          <p:nvPr/>
        </p:nvPicPr>
        <p:blipFill>
          <a:blip r:embed="rId6">
            <a:alphaModFix amt="50000"/>
          </a:blip>
          <a:srcRect t="29623" r="74580" b="30669"/>
          <a:stretch>
            <a:fillRect/>
          </a:stretch>
        </p:blipFill>
        <p:spPr>
          <a:xfrm>
            <a:off x="178775" y="9648825"/>
            <a:ext cx="596333" cy="523992"/>
          </a:xfrm>
          <a:prstGeom prst="rect">
            <a:avLst/>
          </a:prstGeom>
        </p:spPr>
      </p:pic>
      <p:pic>
        <p:nvPicPr>
          <p:cNvPr id="9" name="Picture 4">
            <a:extLst>
              <a:ext uri="{FF2B5EF4-FFF2-40B4-BE49-F238E27FC236}">
                <a16:creationId xmlns:a16="http://schemas.microsoft.com/office/drawing/2014/main" id="{E3C768BF-BE6B-720B-2B63-09EC595B6B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259300" y="314325"/>
            <a:ext cx="714375" cy="714375"/>
          </a:xfrm>
          <a:prstGeom prst="rect">
            <a:avLst/>
          </a:prstGeom>
        </p:spPr>
      </p:pic>
      <p:pic>
        <p:nvPicPr>
          <p:cNvPr id="10" name="Picture 6">
            <a:extLst>
              <a:ext uri="{FF2B5EF4-FFF2-40B4-BE49-F238E27FC236}">
                <a16:creationId xmlns:a16="http://schemas.microsoft.com/office/drawing/2014/main" id="{B1354481-5A47-B204-D0BE-CA1424324C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7407575" y="497593"/>
            <a:ext cx="417825" cy="3478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20122" y="-1486471"/>
            <a:ext cx="7315200" cy="2157984"/>
          </a:xfrm>
          <a:prstGeom prst="rect">
            <a:avLst/>
          </a:prstGeom>
        </p:spPr>
      </p:pic>
      <p:pic>
        <p:nvPicPr>
          <p:cNvPr id="3" name="Picture 3"/>
          <p:cNvPicPr>
            <a:picLocks noChangeAspect="1"/>
          </p:cNvPicPr>
          <p:nvPr/>
        </p:nvPicPr>
        <p:blipFill>
          <a:blip r:embed="rId4"/>
          <a:srcRect r="34601"/>
          <a:stretch>
            <a:fillRect/>
          </a:stretch>
        </p:blipFill>
        <p:spPr>
          <a:xfrm>
            <a:off x="2781872" y="1697756"/>
            <a:ext cx="12724257" cy="3956131"/>
          </a:xfrm>
          <a:prstGeom prst="rect">
            <a:avLst/>
          </a:prstGeom>
        </p:spPr>
      </p:pic>
      <p:pic>
        <p:nvPicPr>
          <p:cNvPr id="4" name="Picture 4"/>
          <p:cNvPicPr>
            <a:picLocks noChangeAspect="1"/>
          </p:cNvPicPr>
          <p:nvPr/>
        </p:nvPicPr>
        <p:blipFill>
          <a:blip r:embed="rId5"/>
          <a:srcRect/>
          <a:stretch>
            <a:fillRect/>
          </a:stretch>
        </p:blipFill>
        <p:spPr>
          <a:xfrm>
            <a:off x="2781872" y="5863437"/>
            <a:ext cx="12724257" cy="4035443"/>
          </a:xfrm>
          <a:prstGeom prst="rect">
            <a:avLst/>
          </a:prstGeom>
        </p:spPr>
      </p:pic>
      <p:sp>
        <p:nvSpPr>
          <p:cNvPr id="5" name="AutoShape 5"/>
          <p:cNvSpPr/>
          <p:nvPr/>
        </p:nvSpPr>
        <p:spPr>
          <a:xfrm rot="9960750">
            <a:off x="1909774" y="4081242"/>
            <a:ext cx="2032717" cy="0"/>
          </a:xfrm>
          <a:prstGeom prst="line">
            <a:avLst/>
          </a:prstGeom>
          <a:ln w="38100" cap="flat">
            <a:solidFill>
              <a:srgbClr val="FF1616"/>
            </a:solidFill>
            <a:prstDash val="solid"/>
            <a:headEnd type="none" w="sm" len="sm"/>
            <a:tailEnd type="arrow" w="med" len="sm"/>
          </a:ln>
        </p:spPr>
      </p:sp>
      <p:sp>
        <p:nvSpPr>
          <p:cNvPr id="6" name="TextBox 6"/>
          <p:cNvSpPr txBox="1"/>
          <p:nvPr/>
        </p:nvSpPr>
        <p:spPr>
          <a:xfrm>
            <a:off x="1028700" y="728663"/>
            <a:ext cx="7134493" cy="759409"/>
          </a:xfrm>
          <a:prstGeom prst="rect">
            <a:avLst/>
          </a:prstGeom>
        </p:spPr>
        <p:txBody>
          <a:bodyPr lIns="0" tIns="0" rIns="0" bIns="0" rtlCol="0" anchor="t">
            <a:spAutoFit/>
          </a:bodyPr>
          <a:lstStyle/>
          <a:p>
            <a:pPr>
              <a:lnSpc>
                <a:spcPts val="5805"/>
              </a:lnSpc>
            </a:pPr>
            <a:r>
              <a:rPr lang="en-US" sz="5375" dirty="0">
                <a:solidFill>
                  <a:srgbClr val="000000"/>
                </a:solidFill>
                <a:latin typeface="Open Sans Bold Bold"/>
              </a:rPr>
              <a:t>Gradio Basics: The</a:t>
            </a:r>
          </a:p>
        </p:txBody>
      </p:sp>
      <p:sp>
        <p:nvSpPr>
          <p:cNvPr id="8" name="TextBox 8"/>
          <p:cNvSpPr txBox="1"/>
          <p:nvPr/>
        </p:nvSpPr>
        <p:spPr>
          <a:xfrm>
            <a:off x="11410124" y="728663"/>
            <a:ext cx="6580535" cy="758196"/>
          </a:xfrm>
          <a:prstGeom prst="rect">
            <a:avLst/>
          </a:prstGeom>
        </p:spPr>
        <p:txBody>
          <a:bodyPr lIns="0" tIns="0" rIns="0" bIns="0" rtlCol="0" anchor="t">
            <a:spAutoFit/>
          </a:bodyPr>
          <a:lstStyle/>
          <a:p>
            <a:pPr>
              <a:lnSpc>
                <a:spcPts val="5805"/>
              </a:lnSpc>
            </a:pPr>
            <a:r>
              <a:rPr lang="en-US" sz="5375">
                <a:solidFill>
                  <a:srgbClr val="000000"/>
                </a:solidFill>
                <a:latin typeface="Open Sans Bold Bold"/>
              </a:rPr>
              <a:t>class </a:t>
            </a:r>
          </a:p>
        </p:txBody>
      </p:sp>
      <p:sp>
        <p:nvSpPr>
          <p:cNvPr id="9" name="TextBox 9"/>
          <p:cNvSpPr txBox="1"/>
          <p:nvPr/>
        </p:nvSpPr>
        <p:spPr>
          <a:xfrm>
            <a:off x="249931" y="4551844"/>
            <a:ext cx="2375094" cy="2213610"/>
          </a:xfrm>
          <a:prstGeom prst="rect">
            <a:avLst/>
          </a:prstGeom>
        </p:spPr>
        <p:txBody>
          <a:bodyPr lIns="0" tIns="0" rIns="0" bIns="0" rtlCol="0" anchor="t">
            <a:spAutoFit/>
          </a:bodyPr>
          <a:lstStyle/>
          <a:p>
            <a:pPr algn="ctr">
              <a:lnSpc>
                <a:spcPts val="2939"/>
              </a:lnSpc>
            </a:pPr>
            <a:r>
              <a:rPr lang="en-US" sz="2099">
                <a:solidFill>
                  <a:srgbClr val="000000"/>
                </a:solidFill>
                <a:latin typeface="Open Sans Light Bold"/>
              </a:rPr>
              <a:t>fn - function</a:t>
            </a:r>
          </a:p>
          <a:p>
            <a:pPr algn="ctr">
              <a:lnSpc>
                <a:spcPts val="2939"/>
              </a:lnSpc>
            </a:pPr>
            <a:r>
              <a:rPr lang="en-US" sz="2099">
                <a:solidFill>
                  <a:srgbClr val="000000"/>
                </a:solidFill>
                <a:latin typeface="Open Sans Light"/>
              </a:rPr>
              <a:t>The interface class can wrap almost any Python function with a user interface. </a:t>
            </a:r>
          </a:p>
        </p:txBody>
      </p:sp>
      <p:pic>
        <p:nvPicPr>
          <p:cNvPr id="10" name="Picture 10"/>
          <p:cNvPicPr>
            <a:picLocks noChangeAspect="1"/>
          </p:cNvPicPr>
          <p:nvPr/>
        </p:nvPicPr>
        <p:blipFill>
          <a:blip r:embed="rId6">
            <a:alphaModFix amt="50000"/>
          </a:blip>
          <a:srcRect t="29623" r="74580" b="30669"/>
          <a:stretch>
            <a:fillRect/>
          </a:stretch>
        </p:blipFill>
        <p:spPr>
          <a:xfrm>
            <a:off x="178775" y="9648825"/>
            <a:ext cx="596333" cy="523992"/>
          </a:xfrm>
          <a:prstGeom prst="rect">
            <a:avLst/>
          </a:prstGeom>
        </p:spPr>
      </p:pic>
      <p:sp>
        <p:nvSpPr>
          <p:cNvPr id="13" name="TextBox 6">
            <a:extLst>
              <a:ext uri="{FF2B5EF4-FFF2-40B4-BE49-F238E27FC236}">
                <a16:creationId xmlns:a16="http://schemas.microsoft.com/office/drawing/2014/main" id="{45E6C60F-7C73-E022-709B-848A3EF41888}"/>
              </a:ext>
            </a:extLst>
          </p:cNvPr>
          <p:cNvSpPr txBox="1"/>
          <p:nvPr/>
        </p:nvSpPr>
        <p:spPr>
          <a:xfrm>
            <a:off x="7545905" y="728663"/>
            <a:ext cx="3884095" cy="768934"/>
          </a:xfrm>
          <a:prstGeom prst="rect">
            <a:avLst/>
          </a:prstGeom>
        </p:spPr>
        <p:txBody>
          <a:bodyPr lIns="0" tIns="0" rIns="0" bIns="0" rtlCol="0" anchor="t">
            <a:spAutoFit/>
          </a:bodyPr>
          <a:lstStyle/>
          <a:p>
            <a:pPr>
              <a:lnSpc>
                <a:spcPts val="5805"/>
              </a:lnSpc>
            </a:pPr>
            <a:r>
              <a:rPr lang="en-US" sz="5375" dirty="0">
                <a:solidFill>
                  <a:srgbClr val="000000"/>
                </a:solidFill>
                <a:latin typeface="Courier" pitchFamily="2" charset="0"/>
              </a:rPr>
              <a:t>interface</a:t>
            </a:r>
          </a:p>
        </p:txBody>
      </p:sp>
      <p:pic>
        <p:nvPicPr>
          <p:cNvPr id="11" name="Picture 4">
            <a:extLst>
              <a:ext uri="{FF2B5EF4-FFF2-40B4-BE49-F238E27FC236}">
                <a16:creationId xmlns:a16="http://schemas.microsoft.com/office/drawing/2014/main" id="{AEE691D5-89FC-DB76-6758-590498E6B6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259300" y="314325"/>
            <a:ext cx="714375" cy="714375"/>
          </a:xfrm>
          <a:prstGeom prst="rect">
            <a:avLst/>
          </a:prstGeom>
        </p:spPr>
      </p:pic>
      <p:pic>
        <p:nvPicPr>
          <p:cNvPr id="12" name="Picture 6">
            <a:extLst>
              <a:ext uri="{FF2B5EF4-FFF2-40B4-BE49-F238E27FC236}">
                <a16:creationId xmlns:a16="http://schemas.microsoft.com/office/drawing/2014/main" id="{6E87B3D8-C27E-2A2B-D968-A0CECC6CE3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7407575" y="497593"/>
            <a:ext cx="417825" cy="3478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20122" y="-1486471"/>
            <a:ext cx="7315200" cy="2157984"/>
          </a:xfrm>
          <a:prstGeom prst="rect">
            <a:avLst/>
          </a:prstGeom>
        </p:spPr>
      </p:pic>
      <p:pic>
        <p:nvPicPr>
          <p:cNvPr id="3" name="Picture 3"/>
          <p:cNvPicPr>
            <a:picLocks noChangeAspect="1"/>
          </p:cNvPicPr>
          <p:nvPr/>
        </p:nvPicPr>
        <p:blipFill>
          <a:blip r:embed="rId4"/>
          <a:srcRect r="34601"/>
          <a:stretch>
            <a:fillRect/>
          </a:stretch>
        </p:blipFill>
        <p:spPr>
          <a:xfrm>
            <a:off x="2781872" y="1697756"/>
            <a:ext cx="12724257" cy="3956131"/>
          </a:xfrm>
          <a:prstGeom prst="rect">
            <a:avLst/>
          </a:prstGeom>
        </p:spPr>
      </p:pic>
      <p:pic>
        <p:nvPicPr>
          <p:cNvPr id="4" name="Picture 4"/>
          <p:cNvPicPr>
            <a:picLocks noChangeAspect="1"/>
          </p:cNvPicPr>
          <p:nvPr/>
        </p:nvPicPr>
        <p:blipFill>
          <a:blip r:embed="rId5"/>
          <a:srcRect/>
          <a:stretch>
            <a:fillRect/>
          </a:stretch>
        </p:blipFill>
        <p:spPr>
          <a:xfrm>
            <a:off x="2781872" y="5863437"/>
            <a:ext cx="12724257" cy="4035443"/>
          </a:xfrm>
          <a:prstGeom prst="rect">
            <a:avLst/>
          </a:prstGeom>
        </p:spPr>
      </p:pic>
      <p:sp>
        <p:nvSpPr>
          <p:cNvPr id="5" name="AutoShape 5"/>
          <p:cNvSpPr/>
          <p:nvPr/>
        </p:nvSpPr>
        <p:spPr>
          <a:xfrm rot="9960750">
            <a:off x="1909774" y="4081242"/>
            <a:ext cx="2032717" cy="0"/>
          </a:xfrm>
          <a:prstGeom prst="line">
            <a:avLst/>
          </a:prstGeom>
          <a:ln w="38100" cap="flat">
            <a:solidFill>
              <a:srgbClr val="FF1616"/>
            </a:solidFill>
            <a:prstDash val="solid"/>
            <a:headEnd type="none" w="sm" len="sm"/>
            <a:tailEnd type="arrow" w="med" len="sm"/>
          </a:ln>
        </p:spPr>
      </p:sp>
      <p:sp>
        <p:nvSpPr>
          <p:cNvPr id="6" name="AutoShape 6"/>
          <p:cNvSpPr/>
          <p:nvPr/>
        </p:nvSpPr>
        <p:spPr>
          <a:xfrm rot="9191800">
            <a:off x="9287209" y="3186403"/>
            <a:ext cx="2715305" cy="0"/>
          </a:xfrm>
          <a:prstGeom prst="line">
            <a:avLst/>
          </a:prstGeom>
          <a:ln w="38100" cap="flat">
            <a:solidFill>
              <a:srgbClr val="FF1616"/>
            </a:solidFill>
            <a:prstDash val="solid"/>
            <a:headEnd type="none" w="sm" len="sm"/>
            <a:tailEnd type="arrow" w="med" len="sm"/>
          </a:ln>
        </p:spPr>
      </p:sp>
      <p:sp>
        <p:nvSpPr>
          <p:cNvPr id="7" name="TextBox 7"/>
          <p:cNvSpPr txBox="1"/>
          <p:nvPr/>
        </p:nvSpPr>
        <p:spPr>
          <a:xfrm>
            <a:off x="1028700" y="728663"/>
            <a:ext cx="7134493" cy="759409"/>
          </a:xfrm>
          <a:prstGeom prst="rect">
            <a:avLst/>
          </a:prstGeom>
        </p:spPr>
        <p:txBody>
          <a:bodyPr lIns="0" tIns="0" rIns="0" bIns="0" rtlCol="0" anchor="t">
            <a:spAutoFit/>
          </a:bodyPr>
          <a:lstStyle/>
          <a:p>
            <a:pPr>
              <a:lnSpc>
                <a:spcPts val="5805"/>
              </a:lnSpc>
            </a:pPr>
            <a:r>
              <a:rPr lang="en-US" sz="5375" dirty="0">
                <a:solidFill>
                  <a:srgbClr val="000000"/>
                </a:solidFill>
                <a:latin typeface="Open Sans Bold Bold"/>
              </a:rPr>
              <a:t>Gradio Basics: The</a:t>
            </a:r>
          </a:p>
        </p:txBody>
      </p:sp>
      <p:sp>
        <p:nvSpPr>
          <p:cNvPr id="9" name="TextBox 9"/>
          <p:cNvSpPr txBox="1"/>
          <p:nvPr/>
        </p:nvSpPr>
        <p:spPr>
          <a:xfrm>
            <a:off x="11410124" y="728663"/>
            <a:ext cx="6580535" cy="758196"/>
          </a:xfrm>
          <a:prstGeom prst="rect">
            <a:avLst/>
          </a:prstGeom>
        </p:spPr>
        <p:txBody>
          <a:bodyPr lIns="0" tIns="0" rIns="0" bIns="0" rtlCol="0" anchor="t">
            <a:spAutoFit/>
          </a:bodyPr>
          <a:lstStyle/>
          <a:p>
            <a:pPr>
              <a:lnSpc>
                <a:spcPts val="5805"/>
              </a:lnSpc>
            </a:pPr>
            <a:r>
              <a:rPr lang="en-US" sz="5375">
                <a:solidFill>
                  <a:srgbClr val="000000"/>
                </a:solidFill>
                <a:latin typeface="Open Sans Bold Bold"/>
              </a:rPr>
              <a:t>class </a:t>
            </a:r>
          </a:p>
        </p:txBody>
      </p:sp>
      <p:sp>
        <p:nvSpPr>
          <p:cNvPr id="10" name="TextBox 10"/>
          <p:cNvSpPr txBox="1"/>
          <p:nvPr/>
        </p:nvSpPr>
        <p:spPr>
          <a:xfrm>
            <a:off x="249931" y="4551844"/>
            <a:ext cx="2375094" cy="2213610"/>
          </a:xfrm>
          <a:prstGeom prst="rect">
            <a:avLst/>
          </a:prstGeom>
        </p:spPr>
        <p:txBody>
          <a:bodyPr lIns="0" tIns="0" rIns="0" bIns="0" rtlCol="0" anchor="t">
            <a:spAutoFit/>
          </a:bodyPr>
          <a:lstStyle/>
          <a:p>
            <a:pPr algn="ctr">
              <a:lnSpc>
                <a:spcPts val="2939"/>
              </a:lnSpc>
            </a:pPr>
            <a:r>
              <a:rPr lang="en-US" sz="2099">
                <a:solidFill>
                  <a:srgbClr val="000000"/>
                </a:solidFill>
                <a:latin typeface="Open Sans Light Bold"/>
              </a:rPr>
              <a:t>fn - function</a:t>
            </a:r>
          </a:p>
          <a:p>
            <a:pPr algn="ctr">
              <a:lnSpc>
                <a:spcPts val="2939"/>
              </a:lnSpc>
            </a:pPr>
            <a:r>
              <a:rPr lang="en-US" sz="2099">
                <a:solidFill>
                  <a:srgbClr val="000000"/>
                </a:solidFill>
                <a:latin typeface="Open Sans Light"/>
              </a:rPr>
              <a:t>The interface class can wrap almost any Python function with a user interface. </a:t>
            </a:r>
          </a:p>
        </p:txBody>
      </p:sp>
      <p:sp>
        <p:nvSpPr>
          <p:cNvPr id="11" name="TextBox 11"/>
          <p:cNvSpPr txBox="1"/>
          <p:nvPr/>
        </p:nvSpPr>
        <p:spPr>
          <a:xfrm>
            <a:off x="11865237" y="2000731"/>
            <a:ext cx="3523815" cy="1204722"/>
          </a:xfrm>
          <a:prstGeom prst="rect">
            <a:avLst/>
          </a:prstGeom>
        </p:spPr>
        <p:txBody>
          <a:bodyPr lIns="0" tIns="0" rIns="0" bIns="0" rtlCol="0" anchor="t">
            <a:spAutoFit/>
          </a:bodyPr>
          <a:lstStyle/>
          <a:p>
            <a:pPr algn="ctr">
              <a:lnSpc>
                <a:spcPts val="3234"/>
              </a:lnSpc>
              <a:spcBef>
                <a:spcPct val="0"/>
              </a:spcBef>
            </a:pPr>
            <a:r>
              <a:rPr lang="en-US" sz="2100">
                <a:solidFill>
                  <a:srgbClr val="FFFFFF"/>
                </a:solidFill>
                <a:latin typeface="Open Sans Light Bold"/>
              </a:rPr>
              <a:t>inputs</a:t>
            </a:r>
            <a:r>
              <a:rPr lang="en-US" sz="2100">
                <a:solidFill>
                  <a:srgbClr val="FFFFFF"/>
                </a:solidFill>
                <a:latin typeface="Open Sans Light"/>
              </a:rPr>
              <a:t>: which component(s) to use for the input, e.g. "text" or "image" or "audio"</a:t>
            </a:r>
          </a:p>
        </p:txBody>
      </p:sp>
      <p:pic>
        <p:nvPicPr>
          <p:cNvPr id="12" name="Picture 12"/>
          <p:cNvPicPr>
            <a:picLocks noChangeAspect="1"/>
          </p:cNvPicPr>
          <p:nvPr/>
        </p:nvPicPr>
        <p:blipFill>
          <a:blip r:embed="rId6">
            <a:alphaModFix amt="50000"/>
          </a:blip>
          <a:srcRect t="29623" r="74580" b="30669"/>
          <a:stretch>
            <a:fillRect/>
          </a:stretch>
        </p:blipFill>
        <p:spPr>
          <a:xfrm>
            <a:off x="178775" y="9648825"/>
            <a:ext cx="596333" cy="523992"/>
          </a:xfrm>
          <a:prstGeom prst="rect">
            <a:avLst/>
          </a:prstGeom>
        </p:spPr>
      </p:pic>
      <p:sp>
        <p:nvSpPr>
          <p:cNvPr id="14" name="TextBox 6">
            <a:extLst>
              <a:ext uri="{FF2B5EF4-FFF2-40B4-BE49-F238E27FC236}">
                <a16:creationId xmlns:a16="http://schemas.microsoft.com/office/drawing/2014/main" id="{5C49BE71-09DC-B6A9-DB38-9A49F3537829}"/>
              </a:ext>
            </a:extLst>
          </p:cNvPr>
          <p:cNvSpPr txBox="1"/>
          <p:nvPr/>
        </p:nvSpPr>
        <p:spPr>
          <a:xfrm>
            <a:off x="7545905" y="728663"/>
            <a:ext cx="3884095" cy="768934"/>
          </a:xfrm>
          <a:prstGeom prst="rect">
            <a:avLst/>
          </a:prstGeom>
        </p:spPr>
        <p:txBody>
          <a:bodyPr lIns="0" tIns="0" rIns="0" bIns="0" rtlCol="0" anchor="t">
            <a:spAutoFit/>
          </a:bodyPr>
          <a:lstStyle/>
          <a:p>
            <a:pPr>
              <a:lnSpc>
                <a:spcPts val="5805"/>
              </a:lnSpc>
            </a:pPr>
            <a:r>
              <a:rPr lang="en-US" sz="5375" dirty="0">
                <a:solidFill>
                  <a:srgbClr val="000000"/>
                </a:solidFill>
                <a:latin typeface="Courier" pitchFamily="2" charset="0"/>
              </a:rPr>
              <a:t>interface</a:t>
            </a:r>
          </a:p>
        </p:txBody>
      </p:sp>
      <p:pic>
        <p:nvPicPr>
          <p:cNvPr id="13" name="Picture 4">
            <a:extLst>
              <a:ext uri="{FF2B5EF4-FFF2-40B4-BE49-F238E27FC236}">
                <a16:creationId xmlns:a16="http://schemas.microsoft.com/office/drawing/2014/main" id="{EA4F7CD3-A194-B5BA-E689-3820EBC015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259300" y="314325"/>
            <a:ext cx="714375" cy="714375"/>
          </a:xfrm>
          <a:prstGeom prst="rect">
            <a:avLst/>
          </a:prstGeom>
        </p:spPr>
      </p:pic>
      <p:pic>
        <p:nvPicPr>
          <p:cNvPr id="15" name="Picture 6">
            <a:extLst>
              <a:ext uri="{FF2B5EF4-FFF2-40B4-BE49-F238E27FC236}">
                <a16:creationId xmlns:a16="http://schemas.microsoft.com/office/drawing/2014/main" id="{4317B4D6-19F2-8109-2089-6983D4C47A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7407575" y="497593"/>
            <a:ext cx="417825" cy="3478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20122" y="-1486471"/>
            <a:ext cx="7315200" cy="2157984"/>
          </a:xfrm>
          <a:prstGeom prst="rect">
            <a:avLst/>
          </a:prstGeom>
        </p:spPr>
      </p:pic>
      <p:pic>
        <p:nvPicPr>
          <p:cNvPr id="3" name="Picture 3"/>
          <p:cNvPicPr>
            <a:picLocks noChangeAspect="1"/>
          </p:cNvPicPr>
          <p:nvPr/>
        </p:nvPicPr>
        <p:blipFill>
          <a:blip r:embed="rId4"/>
          <a:srcRect r="34601"/>
          <a:stretch>
            <a:fillRect/>
          </a:stretch>
        </p:blipFill>
        <p:spPr>
          <a:xfrm>
            <a:off x="2781872" y="1697756"/>
            <a:ext cx="12724257" cy="3956131"/>
          </a:xfrm>
          <a:prstGeom prst="rect">
            <a:avLst/>
          </a:prstGeom>
        </p:spPr>
      </p:pic>
      <p:pic>
        <p:nvPicPr>
          <p:cNvPr id="4" name="Picture 4"/>
          <p:cNvPicPr>
            <a:picLocks noChangeAspect="1"/>
          </p:cNvPicPr>
          <p:nvPr/>
        </p:nvPicPr>
        <p:blipFill>
          <a:blip r:embed="rId5"/>
          <a:srcRect/>
          <a:stretch>
            <a:fillRect/>
          </a:stretch>
        </p:blipFill>
        <p:spPr>
          <a:xfrm>
            <a:off x="2781872" y="5863437"/>
            <a:ext cx="12724257" cy="4035443"/>
          </a:xfrm>
          <a:prstGeom prst="rect">
            <a:avLst/>
          </a:prstGeom>
        </p:spPr>
      </p:pic>
      <p:sp>
        <p:nvSpPr>
          <p:cNvPr id="5" name="AutoShape 5"/>
          <p:cNvSpPr/>
          <p:nvPr/>
        </p:nvSpPr>
        <p:spPr>
          <a:xfrm rot="9960750">
            <a:off x="1909774" y="4081242"/>
            <a:ext cx="2032717" cy="0"/>
          </a:xfrm>
          <a:prstGeom prst="line">
            <a:avLst/>
          </a:prstGeom>
          <a:ln w="38100" cap="flat">
            <a:solidFill>
              <a:srgbClr val="FF1616"/>
            </a:solidFill>
            <a:prstDash val="solid"/>
            <a:headEnd type="none" w="sm" len="sm"/>
            <a:tailEnd type="arrow" w="med" len="sm"/>
          </a:ln>
        </p:spPr>
      </p:sp>
      <p:sp>
        <p:nvSpPr>
          <p:cNvPr id="6" name="AutoShape 6"/>
          <p:cNvSpPr/>
          <p:nvPr/>
        </p:nvSpPr>
        <p:spPr>
          <a:xfrm rot="9191800">
            <a:off x="9287209" y="3186403"/>
            <a:ext cx="2715305" cy="0"/>
          </a:xfrm>
          <a:prstGeom prst="line">
            <a:avLst/>
          </a:prstGeom>
          <a:ln w="38100" cap="flat">
            <a:solidFill>
              <a:srgbClr val="FF1616"/>
            </a:solidFill>
            <a:prstDash val="solid"/>
            <a:headEnd type="none" w="sm" len="sm"/>
            <a:tailEnd type="arrow" w="med" len="sm"/>
          </a:ln>
        </p:spPr>
      </p:sp>
      <p:sp>
        <p:nvSpPr>
          <p:cNvPr id="7" name="AutoShape 7"/>
          <p:cNvSpPr/>
          <p:nvPr/>
        </p:nvSpPr>
        <p:spPr>
          <a:xfrm rot="-10800000">
            <a:off x="6444052" y="4427817"/>
            <a:ext cx="5244002" cy="0"/>
          </a:xfrm>
          <a:prstGeom prst="line">
            <a:avLst/>
          </a:prstGeom>
          <a:ln w="38100" cap="flat">
            <a:solidFill>
              <a:srgbClr val="FF1616"/>
            </a:solidFill>
            <a:prstDash val="solid"/>
            <a:headEnd type="none" w="sm" len="sm"/>
            <a:tailEnd type="arrow" w="med" len="sm"/>
          </a:ln>
        </p:spPr>
      </p:sp>
      <p:sp>
        <p:nvSpPr>
          <p:cNvPr id="8" name="TextBox 8"/>
          <p:cNvSpPr txBox="1"/>
          <p:nvPr/>
        </p:nvSpPr>
        <p:spPr>
          <a:xfrm>
            <a:off x="1028700" y="728663"/>
            <a:ext cx="7134493" cy="759409"/>
          </a:xfrm>
          <a:prstGeom prst="rect">
            <a:avLst/>
          </a:prstGeom>
        </p:spPr>
        <p:txBody>
          <a:bodyPr lIns="0" tIns="0" rIns="0" bIns="0" rtlCol="0" anchor="t">
            <a:spAutoFit/>
          </a:bodyPr>
          <a:lstStyle/>
          <a:p>
            <a:pPr>
              <a:lnSpc>
                <a:spcPts val="5805"/>
              </a:lnSpc>
            </a:pPr>
            <a:r>
              <a:rPr lang="en-US" sz="5375" dirty="0">
                <a:solidFill>
                  <a:srgbClr val="000000"/>
                </a:solidFill>
                <a:latin typeface="Open Sans Bold Bold"/>
              </a:rPr>
              <a:t>Gradio Basics: The</a:t>
            </a:r>
          </a:p>
        </p:txBody>
      </p:sp>
      <p:sp>
        <p:nvSpPr>
          <p:cNvPr id="10" name="TextBox 10"/>
          <p:cNvSpPr txBox="1"/>
          <p:nvPr/>
        </p:nvSpPr>
        <p:spPr>
          <a:xfrm>
            <a:off x="11410124" y="728663"/>
            <a:ext cx="6580535" cy="758196"/>
          </a:xfrm>
          <a:prstGeom prst="rect">
            <a:avLst/>
          </a:prstGeom>
        </p:spPr>
        <p:txBody>
          <a:bodyPr lIns="0" tIns="0" rIns="0" bIns="0" rtlCol="0" anchor="t">
            <a:spAutoFit/>
          </a:bodyPr>
          <a:lstStyle/>
          <a:p>
            <a:pPr>
              <a:lnSpc>
                <a:spcPts val="5805"/>
              </a:lnSpc>
            </a:pPr>
            <a:r>
              <a:rPr lang="en-US" sz="5375">
                <a:solidFill>
                  <a:srgbClr val="000000"/>
                </a:solidFill>
                <a:latin typeface="Open Sans Bold Bold"/>
              </a:rPr>
              <a:t>class </a:t>
            </a:r>
          </a:p>
        </p:txBody>
      </p:sp>
      <p:sp>
        <p:nvSpPr>
          <p:cNvPr id="11" name="TextBox 11"/>
          <p:cNvSpPr txBox="1"/>
          <p:nvPr/>
        </p:nvSpPr>
        <p:spPr>
          <a:xfrm>
            <a:off x="249931" y="4551844"/>
            <a:ext cx="2375094" cy="2213610"/>
          </a:xfrm>
          <a:prstGeom prst="rect">
            <a:avLst/>
          </a:prstGeom>
        </p:spPr>
        <p:txBody>
          <a:bodyPr lIns="0" tIns="0" rIns="0" bIns="0" rtlCol="0" anchor="t">
            <a:spAutoFit/>
          </a:bodyPr>
          <a:lstStyle/>
          <a:p>
            <a:pPr algn="ctr">
              <a:lnSpc>
                <a:spcPts val="2939"/>
              </a:lnSpc>
            </a:pPr>
            <a:r>
              <a:rPr lang="en-US" sz="2099">
                <a:solidFill>
                  <a:srgbClr val="000000"/>
                </a:solidFill>
                <a:latin typeface="Open Sans Light Bold"/>
              </a:rPr>
              <a:t>fn - function</a:t>
            </a:r>
          </a:p>
          <a:p>
            <a:pPr algn="ctr">
              <a:lnSpc>
                <a:spcPts val="2939"/>
              </a:lnSpc>
            </a:pPr>
            <a:r>
              <a:rPr lang="en-US" sz="2099">
                <a:solidFill>
                  <a:srgbClr val="000000"/>
                </a:solidFill>
                <a:latin typeface="Open Sans Light"/>
              </a:rPr>
              <a:t>The interface class can wrap almost any Python function with a user interface. </a:t>
            </a:r>
          </a:p>
        </p:txBody>
      </p:sp>
      <p:sp>
        <p:nvSpPr>
          <p:cNvPr id="12" name="TextBox 12"/>
          <p:cNvSpPr txBox="1"/>
          <p:nvPr/>
        </p:nvSpPr>
        <p:spPr>
          <a:xfrm>
            <a:off x="11894485" y="1807016"/>
            <a:ext cx="3465319" cy="3699510"/>
          </a:xfrm>
          <a:prstGeom prst="rect">
            <a:avLst/>
          </a:prstGeom>
        </p:spPr>
        <p:txBody>
          <a:bodyPr lIns="0" tIns="0" rIns="0" bIns="0" rtlCol="0" anchor="t">
            <a:spAutoFit/>
          </a:bodyPr>
          <a:lstStyle/>
          <a:p>
            <a:pPr>
              <a:lnSpc>
                <a:spcPts val="2939"/>
              </a:lnSpc>
            </a:pPr>
            <a:endParaRPr dirty="0"/>
          </a:p>
          <a:p>
            <a:pPr>
              <a:lnSpc>
                <a:spcPts val="2939"/>
              </a:lnSpc>
            </a:pPr>
            <a:endParaRPr dirty="0"/>
          </a:p>
          <a:p>
            <a:pPr>
              <a:lnSpc>
                <a:spcPts val="2939"/>
              </a:lnSpc>
            </a:pPr>
            <a:endParaRPr dirty="0"/>
          </a:p>
          <a:p>
            <a:pPr>
              <a:lnSpc>
                <a:spcPts val="2939"/>
              </a:lnSpc>
            </a:pPr>
            <a:endParaRPr dirty="0"/>
          </a:p>
          <a:p>
            <a:pPr>
              <a:lnSpc>
                <a:spcPts val="2939"/>
              </a:lnSpc>
            </a:pPr>
            <a:endParaRPr dirty="0"/>
          </a:p>
          <a:p>
            <a:pPr>
              <a:lnSpc>
                <a:spcPts val="2939"/>
              </a:lnSpc>
            </a:pPr>
            <a:r>
              <a:rPr lang="en-US" sz="2099" dirty="0">
                <a:solidFill>
                  <a:srgbClr val="FFFFFF"/>
                </a:solidFill>
                <a:latin typeface="Open Sans Light Bold"/>
              </a:rPr>
              <a:t>outputs</a:t>
            </a:r>
            <a:r>
              <a:rPr lang="en-US" sz="2099" dirty="0">
                <a:solidFill>
                  <a:srgbClr val="FFFFFF"/>
                </a:solidFill>
                <a:latin typeface="Open Sans Light"/>
              </a:rPr>
              <a:t>: which component(s) to use for the output, e.g., "text" or "image" "label"</a:t>
            </a:r>
          </a:p>
          <a:p>
            <a:pPr>
              <a:lnSpc>
                <a:spcPts val="2939"/>
              </a:lnSpc>
            </a:pPr>
            <a:endParaRPr lang="en-US" sz="2099" dirty="0">
              <a:solidFill>
                <a:srgbClr val="FFFFFF"/>
              </a:solidFill>
              <a:latin typeface="Open Sans Light"/>
            </a:endParaRPr>
          </a:p>
        </p:txBody>
      </p:sp>
      <p:sp>
        <p:nvSpPr>
          <p:cNvPr id="13" name="TextBox 13"/>
          <p:cNvSpPr txBox="1"/>
          <p:nvPr/>
        </p:nvSpPr>
        <p:spPr>
          <a:xfrm>
            <a:off x="11865237" y="2000731"/>
            <a:ext cx="3523815" cy="1204722"/>
          </a:xfrm>
          <a:prstGeom prst="rect">
            <a:avLst/>
          </a:prstGeom>
        </p:spPr>
        <p:txBody>
          <a:bodyPr lIns="0" tIns="0" rIns="0" bIns="0" rtlCol="0" anchor="t">
            <a:spAutoFit/>
          </a:bodyPr>
          <a:lstStyle/>
          <a:p>
            <a:pPr algn="ctr">
              <a:lnSpc>
                <a:spcPts val="3234"/>
              </a:lnSpc>
              <a:spcBef>
                <a:spcPct val="0"/>
              </a:spcBef>
            </a:pPr>
            <a:r>
              <a:rPr lang="en-US" sz="2100" dirty="0">
                <a:solidFill>
                  <a:srgbClr val="FFFFFF"/>
                </a:solidFill>
                <a:latin typeface="Open Sans Light Bold"/>
              </a:rPr>
              <a:t>inputs</a:t>
            </a:r>
            <a:r>
              <a:rPr lang="en-US" sz="2100" dirty="0">
                <a:solidFill>
                  <a:srgbClr val="FFFFFF"/>
                </a:solidFill>
                <a:latin typeface="Open Sans Light"/>
              </a:rPr>
              <a:t>: which component(s) to use for the input, e.g., "text" or "image" or "audio"</a:t>
            </a:r>
          </a:p>
        </p:txBody>
      </p:sp>
      <p:pic>
        <p:nvPicPr>
          <p:cNvPr id="14" name="Picture 14"/>
          <p:cNvPicPr>
            <a:picLocks noChangeAspect="1"/>
          </p:cNvPicPr>
          <p:nvPr/>
        </p:nvPicPr>
        <p:blipFill>
          <a:blip r:embed="rId6">
            <a:alphaModFix amt="50000"/>
          </a:blip>
          <a:srcRect t="29623" r="74580" b="30669"/>
          <a:stretch>
            <a:fillRect/>
          </a:stretch>
        </p:blipFill>
        <p:spPr>
          <a:xfrm>
            <a:off x="178775" y="9648825"/>
            <a:ext cx="596333" cy="523992"/>
          </a:xfrm>
          <a:prstGeom prst="rect">
            <a:avLst/>
          </a:prstGeom>
        </p:spPr>
      </p:pic>
      <p:sp>
        <p:nvSpPr>
          <p:cNvPr id="15" name="TextBox 6">
            <a:extLst>
              <a:ext uri="{FF2B5EF4-FFF2-40B4-BE49-F238E27FC236}">
                <a16:creationId xmlns:a16="http://schemas.microsoft.com/office/drawing/2014/main" id="{C50F8CA0-6D46-D5CB-6A74-6F552971B266}"/>
              </a:ext>
            </a:extLst>
          </p:cNvPr>
          <p:cNvSpPr txBox="1"/>
          <p:nvPr/>
        </p:nvSpPr>
        <p:spPr>
          <a:xfrm>
            <a:off x="7545905" y="728663"/>
            <a:ext cx="3884095" cy="768934"/>
          </a:xfrm>
          <a:prstGeom prst="rect">
            <a:avLst/>
          </a:prstGeom>
        </p:spPr>
        <p:txBody>
          <a:bodyPr lIns="0" tIns="0" rIns="0" bIns="0" rtlCol="0" anchor="t">
            <a:spAutoFit/>
          </a:bodyPr>
          <a:lstStyle/>
          <a:p>
            <a:pPr>
              <a:lnSpc>
                <a:spcPts val="5805"/>
              </a:lnSpc>
            </a:pPr>
            <a:r>
              <a:rPr lang="en-US" sz="5375" dirty="0">
                <a:solidFill>
                  <a:srgbClr val="000000"/>
                </a:solidFill>
                <a:latin typeface="Courier" pitchFamily="2" charset="0"/>
              </a:rPr>
              <a:t>interface</a:t>
            </a:r>
          </a:p>
        </p:txBody>
      </p:sp>
      <p:pic>
        <p:nvPicPr>
          <p:cNvPr id="16" name="Picture 4">
            <a:extLst>
              <a:ext uri="{FF2B5EF4-FFF2-40B4-BE49-F238E27FC236}">
                <a16:creationId xmlns:a16="http://schemas.microsoft.com/office/drawing/2014/main" id="{BBA13F83-BAD9-6487-4C1A-3C3E7FB13F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259300" y="314325"/>
            <a:ext cx="714375" cy="714375"/>
          </a:xfrm>
          <a:prstGeom prst="rect">
            <a:avLst/>
          </a:prstGeom>
        </p:spPr>
      </p:pic>
      <p:pic>
        <p:nvPicPr>
          <p:cNvPr id="17" name="Picture 6">
            <a:extLst>
              <a:ext uri="{FF2B5EF4-FFF2-40B4-BE49-F238E27FC236}">
                <a16:creationId xmlns:a16="http://schemas.microsoft.com/office/drawing/2014/main" id="{20DA1B81-F31A-B3E4-FAD2-36112672E5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7407575" y="497593"/>
            <a:ext cx="417825" cy="3478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20122" y="-1486471"/>
            <a:ext cx="7315200" cy="2157984"/>
          </a:xfrm>
          <a:prstGeom prst="rect">
            <a:avLst/>
          </a:prstGeom>
        </p:spPr>
      </p:pic>
      <p:sp>
        <p:nvSpPr>
          <p:cNvPr id="8" name="TextBox 8"/>
          <p:cNvSpPr txBox="1"/>
          <p:nvPr/>
        </p:nvSpPr>
        <p:spPr>
          <a:xfrm>
            <a:off x="1028700" y="728663"/>
            <a:ext cx="11925300" cy="743793"/>
          </a:xfrm>
          <a:prstGeom prst="rect">
            <a:avLst/>
          </a:prstGeom>
        </p:spPr>
        <p:txBody>
          <a:bodyPr wrap="square" lIns="0" tIns="0" rIns="0" bIns="0" rtlCol="0" anchor="t">
            <a:spAutoFit/>
          </a:bodyPr>
          <a:lstStyle/>
          <a:p>
            <a:pPr>
              <a:lnSpc>
                <a:spcPts val="5805"/>
              </a:lnSpc>
            </a:pPr>
            <a:r>
              <a:rPr lang="en-US" sz="5375" dirty="0">
                <a:solidFill>
                  <a:srgbClr val="000000"/>
                </a:solidFill>
                <a:latin typeface="Open Sans Bold Bold"/>
              </a:rPr>
              <a:t>Gradio Basics: The Blocks API</a:t>
            </a:r>
          </a:p>
        </p:txBody>
      </p:sp>
      <p:pic>
        <p:nvPicPr>
          <p:cNvPr id="14" name="Picture 14"/>
          <p:cNvPicPr>
            <a:picLocks noChangeAspect="1"/>
          </p:cNvPicPr>
          <p:nvPr/>
        </p:nvPicPr>
        <p:blipFill>
          <a:blip r:embed="rId5">
            <a:alphaModFix amt="50000"/>
          </a:blip>
          <a:srcRect t="29623" r="74580" b="30669"/>
          <a:stretch>
            <a:fillRect/>
          </a:stretch>
        </p:blipFill>
        <p:spPr>
          <a:xfrm>
            <a:off x="178775" y="9648825"/>
            <a:ext cx="596333" cy="523992"/>
          </a:xfrm>
          <a:prstGeom prst="rect">
            <a:avLst/>
          </a:prstGeom>
        </p:spPr>
      </p:pic>
      <p:sp>
        <p:nvSpPr>
          <p:cNvPr id="9" name="TextBox 8">
            <a:extLst>
              <a:ext uri="{FF2B5EF4-FFF2-40B4-BE49-F238E27FC236}">
                <a16:creationId xmlns:a16="http://schemas.microsoft.com/office/drawing/2014/main" id="{0B1AD36D-CAB0-AF96-25BC-459A4E41B808}"/>
              </a:ext>
            </a:extLst>
          </p:cNvPr>
          <p:cNvSpPr txBox="1"/>
          <p:nvPr/>
        </p:nvSpPr>
        <p:spPr>
          <a:xfrm>
            <a:off x="1028700" y="2705100"/>
            <a:ext cx="16116300" cy="6001643"/>
          </a:xfrm>
          <a:prstGeom prst="rect">
            <a:avLst/>
          </a:prstGeom>
          <a:noFill/>
        </p:spPr>
        <p:txBody>
          <a:bodyPr wrap="square" rtlCol="0">
            <a:spAutoFit/>
          </a:bodyPr>
          <a:lstStyle/>
          <a:p>
            <a:pPr marL="685800" indent="-685800">
              <a:buFont typeface="Arial" panose="020B0604020202020204" pitchFamily="34" charset="0"/>
              <a:buChar char="•"/>
            </a:pPr>
            <a:r>
              <a:rPr lang="en-US" sz="4800" dirty="0"/>
              <a:t>Blocks takes the work of the Interface class to the next level – while the </a:t>
            </a:r>
            <a:r>
              <a:rPr lang="en-US" sz="4800" dirty="0">
                <a:latin typeface="Courier" pitchFamily="2" charset="0"/>
              </a:rPr>
              <a:t>Interface</a:t>
            </a:r>
            <a:r>
              <a:rPr lang="en-US" sz="4800" dirty="0"/>
              <a:t> class provides a good foundation for your applications, it does not offer much customizability.</a:t>
            </a:r>
          </a:p>
          <a:p>
            <a:pPr marL="685800" indent="-685800">
              <a:buFont typeface="Arial" panose="020B0604020202020204" pitchFamily="34" charset="0"/>
              <a:buChar char="•"/>
            </a:pPr>
            <a:endParaRPr lang="en-US" sz="4800" dirty="0"/>
          </a:p>
          <a:p>
            <a:pPr marL="685800" indent="-685800">
              <a:buFont typeface="Arial" panose="020B0604020202020204" pitchFamily="34" charset="0"/>
              <a:buChar char="•"/>
            </a:pPr>
            <a:r>
              <a:rPr lang="en-US" sz="4800" dirty="0"/>
              <a:t>Blocks allow you to do things like group together related demos, change where UI components appear on the page, handle more complex data flows, change component properties and more – all in Python!</a:t>
            </a:r>
          </a:p>
        </p:txBody>
      </p:sp>
      <p:pic>
        <p:nvPicPr>
          <p:cNvPr id="16" name="Picture 4">
            <a:extLst>
              <a:ext uri="{FF2B5EF4-FFF2-40B4-BE49-F238E27FC236}">
                <a16:creationId xmlns:a16="http://schemas.microsoft.com/office/drawing/2014/main" id="{B1DDBCAD-FD05-F77F-E4AF-D0167825D4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259300" y="314325"/>
            <a:ext cx="714375" cy="714375"/>
          </a:xfrm>
          <a:prstGeom prst="rect">
            <a:avLst/>
          </a:prstGeom>
        </p:spPr>
      </p:pic>
      <p:pic>
        <p:nvPicPr>
          <p:cNvPr id="17" name="Picture 6">
            <a:extLst>
              <a:ext uri="{FF2B5EF4-FFF2-40B4-BE49-F238E27FC236}">
                <a16:creationId xmlns:a16="http://schemas.microsoft.com/office/drawing/2014/main" id="{3B93E20A-4AB3-CEAB-1266-D5264E5A94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407575" y="497593"/>
            <a:ext cx="417825" cy="347839"/>
          </a:xfrm>
          <a:prstGeom prst="rect">
            <a:avLst/>
          </a:prstGeom>
        </p:spPr>
      </p:pic>
    </p:spTree>
    <p:extLst>
      <p:ext uri="{BB962C8B-B14F-4D97-AF65-F5344CB8AC3E}">
        <p14:creationId xmlns:p14="http://schemas.microsoft.com/office/powerpoint/2010/main" val="980040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500</Words>
  <Application>Microsoft Macintosh PowerPoint</Application>
  <PresentationFormat>Custom</PresentationFormat>
  <Paragraphs>54</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Open Sauce</vt:lpstr>
      <vt:lpstr>Open Sauce Bold</vt:lpstr>
      <vt:lpstr>Open Sans Light Bold</vt:lpstr>
      <vt:lpstr>Open Sans</vt:lpstr>
      <vt:lpstr>Arimo Bold</vt:lpstr>
      <vt:lpstr>Open Sans Light</vt:lpstr>
      <vt:lpstr>Calibri</vt:lpstr>
      <vt:lpstr>Open Sans Bold</vt:lpstr>
      <vt:lpstr>Open Sans Bold Bold</vt:lpstr>
      <vt:lpstr>Courier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Interactive Demos with</dc:title>
  <cp:lastModifiedBy>Chaudhry, Umang</cp:lastModifiedBy>
  <cp:revision>6</cp:revision>
  <dcterms:created xsi:type="dcterms:W3CDTF">2006-08-16T00:00:00Z</dcterms:created>
  <dcterms:modified xsi:type="dcterms:W3CDTF">2022-05-18T15:40:25Z</dcterms:modified>
  <dc:identifier>DAFBAgHCSOg</dc:identifier>
</cp:coreProperties>
</file>